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6" r:id="rId3"/>
    <p:sldId id="268" r:id="rId4"/>
    <p:sldId id="265" r:id="rId5"/>
    <p:sldId id="258" r:id="rId6"/>
    <p:sldId id="259" r:id="rId7"/>
    <p:sldId id="260" r:id="rId8"/>
    <p:sldId id="267" r:id="rId9"/>
    <p:sldId id="279" r:id="rId10"/>
    <p:sldId id="278" r:id="rId11"/>
    <p:sldId id="269" r:id="rId12"/>
    <p:sldId id="272" r:id="rId13"/>
    <p:sldId id="270" r:id="rId14"/>
    <p:sldId id="275" r:id="rId15"/>
    <p:sldId id="266" r:id="rId16"/>
    <p:sldId id="273" r:id="rId17"/>
    <p:sldId id="263" r:id="rId18"/>
    <p:sldId id="261" r:id="rId19"/>
    <p:sldId id="262" r:id="rId20"/>
    <p:sldId id="264" r:id="rId21"/>
    <p:sldId id="271" r:id="rId22"/>
    <p:sldId id="277" r:id="rId2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353" autoAdjust="0"/>
    <p:restoredTop sz="94660"/>
  </p:normalViewPr>
  <p:slideViewPr>
    <p:cSldViewPr snapToGrid="0">
      <p:cViewPr varScale="1">
        <p:scale>
          <a:sx n="72" d="100"/>
          <a:sy n="72" d="100"/>
        </p:scale>
        <p:origin x="56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5486D30-D2EC-49D7-9F16-3EDF93F8E128}"/>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A217058-7B57-4CA3-A467-D94D2FA7624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7821CDCF-7036-43C8-BD70-287048FB9BBB}"/>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B749A63D-BDCA-471F-8270-42987A30D9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1BE8910A-E111-4FFD-A033-FEBD29DB21F7}"/>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4188994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A14F5F7-9D16-499B-A0E6-127115B7B8DB}"/>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C36268F-9351-4BB3-AEEA-E1927C539BA4}"/>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566D401A-9CDF-4AF0-AB22-C4E762B9FC52}"/>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0B58FD17-DCA7-4A3C-AE8D-2198267E16DE}"/>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A544E7F-9ACF-4BEF-88C7-B71A67F9ADD8}"/>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8948345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8BF4128B-6CBD-4A00-B8A0-F758F1DAFC0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7C0C1DBE-CE93-4121-A577-C0CA95C46C6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A9311E5-E1F5-4402-9DDE-303C72968B38}"/>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18585BF4-1D4F-4C69-95AE-0A56C09A18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6842D123-6646-45D9-A4AE-F9331AECA66F}"/>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19515376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A9D6881-C776-4044-AAF1-6CC427022387}"/>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9D6E8645-B8AD-4C41-8916-58B7986FBE59}"/>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49499B45-8256-4335-BE16-C13F95124780}"/>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7D203CE9-82FA-4894-826B-4B38354B977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5C42DE1-CD34-4B68-9FF1-D823EF703965}"/>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4197045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C6CC3D7-7143-45AF-B28F-161968EEA68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75C94AFA-0598-4C41-B01C-768FF103150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1F662BCB-157D-4A38-94E9-1D151ABABFB7}"/>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EB6DC524-964C-4D65-A75A-8A81F754544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90388CB-2BBC-4E07-A223-1D8B6A61EE1C}"/>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25686521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5728AD-127E-4370-A39D-8DE11A2045FF}"/>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FBE9D29F-1A4B-4332-972E-34A18FA9BCBF}"/>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0A722BBD-06A0-4EB2-B885-18E73D3011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83D620F-238D-4DF6-A39B-8BAEBAC646F9}"/>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6" name="フッター プレースホルダー 5">
            <a:extLst>
              <a:ext uri="{FF2B5EF4-FFF2-40B4-BE49-F238E27FC236}">
                <a16:creationId xmlns:a16="http://schemas.microsoft.com/office/drawing/2014/main" id="{6282CE0A-CA34-4FFC-88B1-5A3DDAAC361B}"/>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7A3F2FC7-5DFD-48F7-BF63-36A8B17AFE3B}"/>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2140390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9574FD3-43CC-41AC-ACAB-EBD58AAB5FBA}"/>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35057BF-DC3E-4520-A689-400FC07AEBF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1E63C64D-27AF-46A9-8D81-2B90975A4D46}"/>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7A225C5F-1E55-4AFD-8170-82988EEDAD4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E8BCD076-B435-4511-A859-8A9D2691A12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33F8AA3F-402C-4DB7-BC78-D2D94CC2F4EE}"/>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8" name="フッター プレースホルダー 7">
            <a:extLst>
              <a:ext uri="{FF2B5EF4-FFF2-40B4-BE49-F238E27FC236}">
                <a16:creationId xmlns:a16="http://schemas.microsoft.com/office/drawing/2014/main" id="{62FBD94C-5B1A-4A9E-86AF-C3142D25E18B}"/>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A14B8492-3872-4A89-83E2-B97B93D15533}"/>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28400625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FD639BD-E578-49D9-93FF-8F04E7F649FB}"/>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A34087DF-48CF-4322-B45D-0B7B47265D4C}"/>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4" name="フッター プレースホルダー 3">
            <a:extLst>
              <a:ext uri="{FF2B5EF4-FFF2-40B4-BE49-F238E27FC236}">
                <a16:creationId xmlns:a16="http://schemas.microsoft.com/office/drawing/2014/main" id="{9B1595BA-0A05-4AEB-B54D-FBE0DFB7DF84}"/>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CF4C2E25-C362-4A50-A53D-DBEF91A73190}"/>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20313359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1C65548B-B2FE-4869-BABF-8B18F0D1391B}"/>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3" name="フッター プレースホルダー 2">
            <a:extLst>
              <a:ext uri="{FF2B5EF4-FFF2-40B4-BE49-F238E27FC236}">
                <a16:creationId xmlns:a16="http://schemas.microsoft.com/office/drawing/2014/main" id="{ECB029F0-228E-4F3F-8AE9-D0B48CBD7446}"/>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CA15EA99-1848-446C-A927-D7F915323376}"/>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3034801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9E20AD5-5779-4E07-B5A8-F4B8B3375351}"/>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BCCC78D8-C6AB-4A88-B828-807E0D8932F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9DC701EF-83C3-4751-AE55-DC5C07FD0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DDE49696-E827-4DEA-835F-3B75C3D68682}"/>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6" name="フッター プレースホルダー 5">
            <a:extLst>
              <a:ext uri="{FF2B5EF4-FFF2-40B4-BE49-F238E27FC236}">
                <a16:creationId xmlns:a16="http://schemas.microsoft.com/office/drawing/2014/main" id="{7F8A0BA7-ADE9-4AE5-AF1B-5048E35AE9B0}"/>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5EA1834C-ACBE-4B6D-A129-A5F18A33360F}"/>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16493022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2281D38-F064-42DE-B81E-5F75824DF5F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2A083384-9C42-4D98-A0FA-22155D106B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4B8BCAFB-D202-437A-9D57-2C0A36F5EBF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0C8B1CF1-C386-40A6-96A0-C24A494608AA}"/>
              </a:ext>
            </a:extLst>
          </p:cNvPr>
          <p:cNvSpPr>
            <a:spLocks noGrp="1"/>
          </p:cNvSpPr>
          <p:nvPr>
            <p:ph type="dt" sz="half" idx="10"/>
          </p:nvPr>
        </p:nvSpPr>
        <p:spPr/>
        <p:txBody>
          <a:bodyPr/>
          <a:lstStyle/>
          <a:p>
            <a:fld id="{FE8493B9-D7E4-40ED-AF50-A6DA47F98FBF}" type="datetimeFigureOut">
              <a:rPr kumimoji="1" lang="ja-JP" altLang="en-US" smtClean="0"/>
              <a:t>2021/4/21</a:t>
            </a:fld>
            <a:endParaRPr kumimoji="1" lang="ja-JP" altLang="en-US"/>
          </a:p>
        </p:txBody>
      </p:sp>
      <p:sp>
        <p:nvSpPr>
          <p:cNvPr id="6" name="フッター プレースホルダー 5">
            <a:extLst>
              <a:ext uri="{FF2B5EF4-FFF2-40B4-BE49-F238E27FC236}">
                <a16:creationId xmlns:a16="http://schemas.microsoft.com/office/drawing/2014/main" id="{9319F414-4778-406D-AFD8-3C45BDCF037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8AAD129-5728-43F4-9AB6-DCE7A9208C50}"/>
              </a:ext>
            </a:extLst>
          </p:cNvPr>
          <p:cNvSpPr>
            <a:spLocks noGrp="1"/>
          </p:cNvSpPr>
          <p:nvPr>
            <p:ph type="sldNum" sz="quarter" idx="12"/>
          </p:nvPr>
        </p:nvSpPr>
        <p:spPr/>
        <p:txBody>
          <a:body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1665173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B3F7BC19-8029-48EE-A490-6B6BAB3A6F0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C4747201-5EE7-43A2-9611-4C04C4CDB7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9FC31C8C-54C6-4150-976F-599B2B944D4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8493B9-D7E4-40ED-AF50-A6DA47F98FBF}" type="datetimeFigureOut">
              <a:rPr kumimoji="1" lang="ja-JP" altLang="en-US" smtClean="0"/>
              <a:t>2021/4/21</a:t>
            </a:fld>
            <a:endParaRPr kumimoji="1" lang="ja-JP" altLang="en-US"/>
          </a:p>
        </p:txBody>
      </p:sp>
      <p:sp>
        <p:nvSpPr>
          <p:cNvPr id="5" name="フッター プレースホルダー 4">
            <a:extLst>
              <a:ext uri="{FF2B5EF4-FFF2-40B4-BE49-F238E27FC236}">
                <a16:creationId xmlns:a16="http://schemas.microsoft.com/office/drawing/2014/main" id="{EC0DC698-4AF6-4B95-B9BA-425EE5747C5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F1AF7681-4D2D-455C-8837-C066D214C2E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095CE69-8E81-4E2F-BB97-50EAED8D55B6}" type="slidenum">
              <a:rPr kumimoji="1" lang="ja-JP" altLang="en-US" smtClean="0"/>
              <a:t>‹#›</a:t>
            </a:fld>
            <a:endParaRPr kumimoji="1" lang="ja-JP" altLang="en-US"/>
          </a:p>
        </p:txBody>
      </p:sp>
    </p:spTree>
    <p:extLst>
      <p:ext uri="{BB962C8B-B14F-4D97-AF65-F5344CB8AC3E}">
        <p14:creationId xmlns:p14="http://schemas.microsoft.com/office/powerpoint/2010/main" val="42139981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4D15E45-F0A4-4657-A762-8E72473A881F}"/>
              </a:ext>
            </a:extLst>
          </p:cNvPr>
          <p:cNvSpPr txBox="1"/>
          <p:nvPr/>
        </p:nvSpPr>
        <p:spPr>
          <a:xfrm>
            <a:off x="3938954" y="1406770"/>
            <a:ext cx="3953022" cy="1015663"/>
          </a:xfrm>
          <a:prstGeom prst="rect">
            <a:avLst/>
          </a:prstGeom>
          <a:noFill/>
        </p:spPr>
        <p:txBody>
          <a:bodyPr wrap="square" rtlCol="0">
            <a:spAutoFit/>
          </a:bodyPr>
          <a:lstStyle/>
          <a:p>
            <a:r>
              <a:rPr kumimoji="1" lang="en-US" altLang="ja-JP" sz="6000" dirty="0">
                <a:solidFill>
                  <a:schemeClr val="accent1">
                    <a:lumMod val="75000"/>
                  </a:schemeClr>
                </a:solidFill>
                <a:latin typeface="Arial Black" panose="020B0A04020102020204" pitchFamily="34" charset="0"/>
              </a:rPr>
              <a:t>BECOME</a:t>
            </a:r>
            <a:endParaRPr kumimoji="1" lang="ja-JP" altLang="en-US" sz="6000" dirty="0">
              <a:solidFill>
                <a:schemeClr val="accent1">
                  <a:lumMod val="75000"/>
                </a:schemeClr>
              </a:solidFill>
              <a:latin typeface="Arial Black" panose="020B0A04020102020204" pitchFamily="34" charset="0"/>
            </a:endParaRPr>
          </a:p>
        </p:txBody>
      </p:sp>
      <p:pic>
        <p:nvPicPr>
          <p:cNvPr id="5" name="図 4">
            <a:extLst>
              <a:ext uri="{FF2B5EF4-FFF2-40B4-BE49-F238E27FC236}">
                <a16:creationId xmlns:a16="http://schemas.microsoft.com/office/drawing/2014/main" id="{938CF745-A99A-4A28-A41F-1B613D26B98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197068" y="3429000"/>
            <a:ext cx="2095500" cy="1714500"/>
          </a:xfrm>
          <a:prstGeom prst="rect">
            <a:avLst/>
          </a:prstGeom>
        </p:spPr>
      </p:pic>
      <p:sp>
        <p:nvSpPr>
          <p:cNvPr id="3" name="テキスト ボックス 2">
            <a:extLst>
              <a:ext uri="{FF2B5EF4-FFF2-40B4-BE49-F238E27FC236}">
                <a16:creationId xmlns:a16="http://schemas.microsoft.com/office/drawing/2014/main" id="{C6B244FD-9C37-4435-8412-F2A441376A1D}"/>
              </a:ext>
            </a:extLst>
          </p:cNvPr>
          <p:cNvSpPr txBox="1"/>
          <p:nvPr/>
        </p:nvSpPr>
        <p:spPr>
          <a:xfrm>
            <a:off x="2947182" y="2588456"/>
            <a:ext cx="5936566" cy="1446550"/>
          </a:xfrm>
          <a:prstGeom prst="rect">
            <a:avLst/>
          </a:prstGeom>
          <a:noFill/>
        </p:spPr>
        <p:txBody>
          <a:bodyPr wrap="square" rtlCol="0">
            <a:spAutoFit/>
          </a:bodyPr>
          <a:lstStyle/>
          <a:p>
            <a:r>
              <a:rPr kumimoji="1" lang="ja-JP" altLang="en-US" sz="8800" b="1" dirty="0">
                <a:latin typeface="Arial Black" panose="020B0A04020102020204" pitchFamily="34" charset="0"/>
              </a:rPr>
              <a:t>白ネギ農家</a:t>
            </a:r>
          </a:p>
        </p:txBody>
      </p:sp>
    </p:spTree>
    <p:extLst>
      <p:ext uri="{BB962C8B-B14F-4D97-AF65-F5344CB8AC3E}">
        <p14:creationId xmlns:p14="http://schemas.microsoft.com/office/powerpoint/2010/main" val="15156856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図 2">
            <a:extLst>
              <a:ext uri="{FF2B5EF4-FFF2-40B4-BE49-F238E27FC236}">
                <a16:creationId xmlns:a16="http://schemas.microsoft.com/office/drawing/2014/main" id="{90F1B996-64BA-410F-BB8D-6862B07C01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2911" y="1753197"/>
            <a:ext cx="11386177" cy="5104803"/>
          </a:xfrm>
          <a:prstGeom prst="rect">
            <a:avLst/>
          </a:prstGeom>
        </p:spPr>
      </p:pic>
      <p:sp>
        <p:nvSpPr>
          <p:cNvPr id="4" name="テキスト ボックス 3">
            <a:extLst>
              <a:ext uri="{FF2B5EF4-FFF2-40B4-BE49-F238E27FC236}">
                <a16:creationId xmlns:a16="http://schemas.microsoft.com/office/drawing/2014/main" id="{E282DC33-6353-4451-A1AC-27F314A65969}"/>
              </a:ext>
            </a:extLst>
          </p:cNvPr>
          <p:cNvSpPr txBox="1"/>
          <p:nvPr/>
        </p:nvSpPr>
        <p:spPr>
          <a:xfrm>
            <a:off x="5274365" y="414368"/>
            <a:ext cx="5605669" cy="923330"/>
          </a:xfrm>
          <a:prstGeom prst="rect">
            <a:avLst/>
          </a:prstGeom>
          <a:noFill/>
        </p:spPr>
        <p:txBody>
          <a:bodyPr wrap="square" rtlCol="0">
            <a:spAutoFit/>
          </a:bodyPr>
          <a:lstStyle/>
          <a:p>
            <a:r>
              <a:rPr kumimoji="1" lang="ja-JP" altLang="en-US" sz="5400" b="1" dirty="0"/>
              <a:t>イメージ図</a:t>
            </a:r>
          </a:p>
        </p:txBody>
      </p:sp>
      <p:sp>
        <p:nvSpPr>
          <p:cNvPr id="5" name="テキスト ボックス 4">
            <a:extLst>
              <a:ext uri="{FF2B5EF4-FFF2-40B4-BE49-F238E27FC236}">
                <a16:creationId xmlns:a16="http://schemas.microsoft.com/office/drawing/2014/main" id="{22E172A2-7BED-466F-9FD1-47D41C15C287}"/>
              </a:ext>
            </a:extLst>
          </p:cNvPr>
          <p:cNvSpPr txBox="1"/>
          <p:nvPr/>
        </p:nvSpPr>
        <p:spPr>
          <a:xfrm>
            <a:off x="402912" y="745805"/>
            <a:ext cx="4871454" cy="1200329"/>
          </a:xfrm>
          <a:prstGeom prst="rect">
            <a:avLst/>
          </a:prstGeom>
          <a:noFill/>
        </p:spPr>
        <p:txBody>
          <a:bodyPr wrap="square" rtlCol="0">
            <a:spAutoFit/>
          </a:bodyPr>
          <a:lstStyle/>
          <a:p>
            <a:r>
              <a:rPr lang="ja-JP" altLang="en-US" sz="2400" dirty="0"/>
              <a:t>計画を立て直す能力</a:t>
            </a:r>
            <a:endParaRPr lang="en-US" altLang="ja-JP" sz="2400" dirty="0"/>
          </a:p>
          <a:p>
            <a:r>
              <a:rPr lang="ja-JP" altLang="en-US" sz="2400" dirty="0"/>
              <a:t>優先順位の判断、妥協の判断とか</a:t>
            </a:r>
            <a:endParaRPr lang="en-US" altLang="ja-JP" sz="2400" dirty="0"/>
          </a:p>
          <a:p>
            <a:r>
              <a:rPr kumimoji="1" lang="ja-JP" altLang="en-US" sz="2400" dirty="0"/>
              <a:t>　　　　　　↓</a:t>
            </a:r>
          </a:p>
        </p:txBody>
      </p:sp>
      <p:sp>
        <p:nvSpPr>
          <p:cNvPr id="6" name="テキスト ボックス 5">
            <a:extLst>
              <a:ext uri="{FF2B5EF4-FFF2-40B4-BE49-F238E27FC236}">
                <a16:creationId xmlns:a16="http://schemas.microsoft.com/office/drawing/2014/main" id="{607B11D1-43D7-4CE4-9C60-67E114357130}"/>
              </a:ext>
            </a:extLst>
          </p:cNvPr>
          <p:cNvSpPr txBox="1"/>
          <p:nvPr/>
        </p:nvSpPr>
        <p:spPr>
          <a:xfrm>
            <a:off x="6546574" y="1845529"/>
            <a:ext cx="2954655" cy="461665"/>
          </a:xfrm>
          <a:prstGeom prst="rect">
            <a:avLst/>
          </a:prstGeom>
          <a:noFill/>
        </p:spPr>
        <p:txBody>
          <a:bodyPr wrap="none" rtlCol="0">
            <a:spAutoFit/>
          </a:bodyPr>
          <a:lstStyle/>
          <a:p>
            <a:r>
              <a:rPr kumimoji="1" lang="ja-JP" altLang="en-US" sz="2400" dirty="0"/>
              <a:t>↓時期、規模、品種</a:t>
            </a:r>
          </a:p>
        </p:txBody>
      </p:sp>
    </p:spTree>
    <p:extLst>
      <p:ext uri="{BB962C8B-B14F-4D97-AF65-F5344CB8AC3E}">
        <p14:creationId xmlns:p14="http://schemas.microsoft.com/office/powerpoint/2010/main" val="1906804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図 1">
            <a:extLst>
              <a:ext uri="{FF2B5EF4-FFF2-40B4-BE49-F238E27FC236}">
                <a16:creationId xmlns:a16="http://schemas.microsoft.com/office/drawing/2014/main" id="{6ED7F56F-5B8C-415D-8B6C-A78D5E45BBC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487" y="2650433"/>
            <a:ext cx="6160411" cy="3349901"/>
          </a:xfrm>
          <a:prstGeom prst="rect">
            <a:avLst/>
          </a:prstGeom>
        </p:spPr>
      </p:pic>
      <p:sp>
        <p:nvSpPr>
          <p:cNvPr id="3" name="テキスト ボックス 2">
            <a:extLst>
              <a:ext uri="{FF2B5EF4-FFF2-40B4-BE49-F238E27FC236}">
                <a16:creationId xmlns:a16="http://schemas.microsoft.com/office/drawing/2014/main" id="{F43EE302-6761-4DF6-BF19-1D30EA9B2442}"/>
              </a:ext>
            </a:extLst>
          </p:cNvPr>
          <p:cNvSpPr txBox="1"/>
          <p:nvPr/>
        </p:nvSpPr>
        <p:spPr>
          <a:xfrm>
            <a:off x="3140766" y="1988713"/>
            <a:ext cx="5433391" cy="1323439"/>
          </a:xfrm>
          <a:prstGeom prst="rect">
            <a:avLst/>
          </a:prstGeom>
          <a:noFill/>
        </p:spPr>
        <p:txBody>
          <a:bodyPr wrap="square" rtlCol="0">
            <a:spAutoFit/>
          </a:bodyPr>
          <a:lstStyle/>
          <a:p>
            <a:r>
              <a:rPr lang="ja-JP" altLang="en-US" sz="8000" b="1" dirty="0"/>
              <a:t>一問一答編</a:t>
            </a:r>
            <a:endParaRPr kumimoji="1" lang="ja-JP" altLang="en-US" sz="8000" b="1" dirty="0"/>
          </a:p>
        </p:txBody>
      </p:sp>
    </p:spTree>
    <p:extLst>
      <p:ext uri="{BB962C8B-B14F-4D97-AF65-F5344CB8AC3E}">
        <p14:creationId xmlns:p14="http://schemas.microsoft.com/office/powerpoint/2010/main" val="1822373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4E166A0-65F9-48F7-8CF4-BCAE423C9062}"/>
              </a:ext>
            </a:extLst>
          </p:cNvPr>
          <p:cNvSpPr txBox="1"/>
          <p:nvPr/>
        </p:nvSpPr>
        <p:spPr>
          <a:xfrm>
            <a:off x="1497496" y="1099929"/>
            <a:ext cx="8627165" cy="923330"/>
          </a:xfrm>
          <a:prstGeom prst="rect">
            <a:avLst/>
          </a:prstGeom>
          <a:noFill/>
        </p:spPr>
        <p:txBody>
          <a:bodyPr wrap="square" rtlCol="0">
            <a:spAutoFit/>
          </a:bodyPr>
          <a:lstStyle/>
          <a:p>
            <a:r>
              <a:rPr kumimoji="1" lang="en-US" altLang="ja-JP" sz="5400" b="1" dirty="0"/>
              <a:t>[</a:t>
            </a:r>
            <a:r>
              <a:rPr kumimoji="1" lang="ja-JP" altLang="en-US" sz="5400" b="1" dirty="0"/>
              <a:t>問</a:t>
            </a:r>
            <a:r>
              <a:rPr lang="en-US" altLang="ja-JP" sz="5400" b="1" dirty="0"/>
              <a:t>]</a:t>
            </a:r>
            <a:r>
              <a:rPr lang="ja-JP" altLang="en-US" sz="5400" b="1" dirty="0"/>
              <a:t>ねぎ農家になるには</a:t>
            </a:r>
            <a:r>
              <a:rPr kumimoji="1" lang="ja-JP" altLang="en-US" sz="5400" b="1" dirty="0"/>
              <a:t>？</a:t>
            </a:r>
          </a:p>
        </p:txBody>
      </p:sp>
      <p:sp>
        <p:nvSpPr>
          <p:cNvPr id="3" name="テキスト ボックス 2">
            <a:extLst>
              <a:ext uri="{FF2B5EF4-FFF2-40B4-BE49-F238E27FC236}">
                <a16:creationId xmlns:a16="http://schemas.microsoft.com/office/drawing/2014/main" id="{D9DF7A28-AED7-436B-8308-5A520154E4F6}"/>
              </a:ext>
            </a:extLst>
          </p:cNvPr>
          <p:cNvSpPr txBox="1"/>
          <p:nvPr/>
        </p:nvSpPr>
        <p:spPr>
          <a:xfrm>
            <a:off x="1358347" y="2023259"/>
            <a:ext cx="8905461" cy="4154984"/>
          </a:xfrm>
          <a:prstGeom prst="rect">
            <a:avLst/>
          </a:prstGeom>
          <a:noFill/>
        </p:spPr>
        <p:txBody>
          <a:bodyPr wrap="square" rtlCol="0">
            <a:spAutoFit/>
          </a:bodyPr>
          <a:lstStyle/>
          <a:p>
            <a:r>
              <a:rPr kumimoji="1" lang="en-US" altLang="ja-JP" sz="2400" dirty="0"/>
              <a:t>[</a:t>
            </a:r>
            <a:r>
              <a:rPr kumimoji="1" lang="ja-JP" altLang="en-US" sz="2400" dirty="0"/>
              <a:t>答</a:t>
            </a:r>
            <a:r>
              <a:rPr kumimoji="1" lang="en-US" altLang="ja-JP" sz="2400" dirty="0"/>
              <a:t>]</a:t>
            </a:r>
          </a:p>
          <a:p>
            <a:r>
              <a:rPr lang="ja-JP" altLang="en-US" sz="2400" b="1" dirty="0">
                <a:solidFill>
                  <a:schemeClr val="accent6">
                    <a:lumMod val="50000"/>
                  </a:schemeClr>
                </a:solidFill>
              </a:rPr>
              <a:t>研修</a:t>
            </a:r>
            <a:r>
              <a:rPr lang="ja-JP" altLang="en-US" sz="2400" dirty="0"/>
              <a:t>：１年間の研修が望ましい。難しいなら、数か月の実地経験後に１年間はねぎ農家のサポートを受けながら就農するのが良いと思う。</a:t>
            </a:r>
            <a:endParaRPr lang="en-US" altLang="ja-JP" sz="2400" dirty="0"/>
          </a:p>
          <a:p>
            <a:r>
              <a:rPr lang="ja-JP" altLang="en-US" sz="2400" b="1" dirty="0">
                <a:solidFill>
                  <a:schemeClr val="accent6">
                    <a:lumMod val="50000"/>
                  </a:schemeClr>
                </a:solidFill>
              </a:rPr>
              <a:t>資金</a:t>
            </a:r>
            <a:r>
              <a:rPr lang="ja-JP" altLang="en-US" sz="2400" dirty="0"/>
              <a:t>：０から新品で揃えるなら５００万円＋８か月分の生活費が欲しい。現実的には補助金と借り入れを駆使し、最初の収穫が始まるまでバイトするのが良いと思う。</a:t>
            </a:r>
            <a:endParaRPr lang="en-US" altLang="ja-JP" sz="2400" dirty="0"/>
          </a:p>
          <a:p>
            <a:r>
              <a:rPr kumimoji="1" lang="ja-JP" altLang="en-US" sz="2400" b="1" dirty="0">
                <a:solidFill>
                  <a:schemeClr val="accent6">
                    <a:lumMod val="50000"/>
                  </a:schemeClr>
                </a:solidFill>
              </a:rPr>
              <a:t>農地</a:t>
            </a:r>
            <a:r>
              <a:rPr kumimoji="1" lang="ja-JP" altLang="en-US" sz="2400" dirty="0"/>
              <a:t>：人数</a:t>
            </a:r>
            <a:r>
              <a:rPr kumimoji="1" lang="en-US" altLang="ja-JP" sz="2400" dirty="0"/>
              <a:t>×</a:t>
            </a:r>
            <a:r>
              <a:rPr kumimoji="1" lang="ja-JP" altLang="en-US" sz="2400" dirty="0"/>
              <a:t>５反ぐらいは借りたい。贅沢を言えば排水が良くて作土が３０ｃｍぐらいは欲しい。潅水設備は必要ない。</a:t>
            </a:r>
            <a:endParaRPr kumimoji="1" lang="en-US" altLang="ja-JP" sz="2400" dirty="0"/>
          </a:p>
          <a:p>
            <a:r>
              <a:rPr kumimoji="1" lang="ja-JP" altLang="en-US" sz="2400" b="1" dirty="0">
                <a:solidFill>
                  <a:schemeClr val="accent6">
                    <a:lumMod val="50000"/>
                  </a:schemeClr>
                </a:solidFill>
              </a:rPr>
              <a:t>作業小屋</a:t>
            </a:r>
            <a:r>
              <a:rPr kumimoji="1" lang="ja-JP" altLang="en-US" sz="2400" dirty="0"/>
              <a:t>：最低８畳ぐらいの広さは欲しい。騒音が問題にならない場所でないといけない。</a:t>
            </a:r>
          </a:p>
        </p:txBody>
      </p:sp>
    </p:spTree>
    <p:extLst>
      <p:ext uri="{BB962C8B-B14F-4D97-AF65-F5344CB8AC3E}">
        <p14:creationId xmlns:p14="http://schemas.microsoft.com/office/powerpoint/2010/main" val="20265517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421F1B8-813B-4B30-A6E7-12631AF577B5}"/>
              </a:ext>
            </a:extLst>
          </p:cNvPr>
          <p:cNvSpPr txBox="1"/>
          <p:nvPr/>
        </p:nvSpPr>
        <p:spPr>
          <a:xfrm>
            <a:off x="2398642" y="1099929"/>
            <a:ext cx="7726019" cy="923330"/>
          </a:xfrm>
          <a:prstGeom prst="rect">
            <a:avLst/>
          </a:prstGeom>
          <a:noFill/>
        </p:spPr>
        <p:txBody>
          <a:bodyPr wrap="square" rtlCol="0">
            <a:spAutoFit/>
          </a:bodyPr>
          <a:lstStyle/>
          <a:p>
            <a:r>
              <a:rPr kumimoji="1" lang="en-US" altLang="ja-JP" sz="5400" b="1" dirty="0"/>
              <a:t>[</a:t>
            </a:r>
            <a:r>
              <a:rPr kumimoji="1" lang="ja-JP" altLang="en-US" sz="5400" b="1" dirty="0"/>
              <a:t>問</a:t>
            </a:r>
            <a:r>
              <a:rPr lang="en-US" altLang="ja-JP" sz="5400" b="1" dirty="0"/>
              <a:t>]</a:t>
            </a:r>
            <a:r>
              <a:rPr kumimoji="1" lang="ja-JP" altLang="en-US" sz="5400" b="1" dirty="0"/>
              <a:t>一人でもできる？</a:t>
            </a:r>
          </a:p>
        </p:txBody>
      </p:sp>
      <p:sp>
        <p:nvSpPr>
          <p:cNvPr id="4" name="テキスト ボックス 3">
            <a:extLst>
              <a:ext uri="{FF2B5EF4-FFF2-40B4-BE49-F238E27FC236}">
                <a16:creationId xmlns:a16="http://schemas.microsoft.com/office/drawing/2014/main" id="{3E2E460B-C12B-404F-8F34-86AD1959F9AE}"/>
              </a:ext>
            </a:extLst>
          </p:cNvPr>
          <p:cNvSpPr txBox="1"/>
          <p:nvPr/>
        </p:nvSpPr>
        <p:spPr>
          <a:xfrm>
            <a:off x="1404729" y="2425148"/>
            <a:ext cx="8905461" cy="2308324"/>
          </a:xfrm>
          <a:prstGeom prst="rect">
            <a:avLst/>
          </a:prstGeom>
          <a:noFill/>
        </p:spPr>
        <p:txBody>
          <a:bodyPr wrap="square" rtlCol="0">
            <a:spAutoFit/>
          </a:bodyPr>
          <a:lstStyle/>
          <a:p>
            <a:r>
              <a:rPr kumimoji="1" lang="en-US" altLang="ja-JP" sz="2400" dirty="0"/>
              <a:t>[</a:t>
            </a:r>
            <a:r>
              <a:rPr kumimoji="1" lang="ja-JP" altLang="en-US" sz="2400" dirty="0"/>
              <a:t>答</a:t>
            </a:r>
            <a:r>
              <a:rPr kumimoji="1" lang="en-US" altLang="ja-JP" sz="2400" dirty="0"/>
              <a:t>]</a:t>
            </a:r>
            <a:r>
              <a:rPr kumimoji="1" lang="ja-JP" altLang="en-US" sz="2400" dirty="0"/>
              <a:t>できる！　</a:t>
            </a:r>
            <a:r>
              <a:rPr kumimoji="1" lang="en-US" altLang="ja-JP" sz="2400" dirty="0"/>
              <a:t>…</a:t>
            </a:r>
            <a:r>
              <a:rPr kumimoji="1" lang="ja-JP" altLang="en-US" sz="2400" dirty="0"/>
              <a:t>ただし、自分に厳しく、リスケスキルがあれば。</a:t>
            </a:r>
            <a:endParaRPr kumimoji="1" lang="en-US" altLang="ja-JP" sz="2400" dirty="0"/>
          </a:p>
          <a:p>
            <a:r>
              <a:rPr lang="ja-JP" altLang="en-US" sz="2400" dirty="0"/>
              <a:t>もう一人か二人居るほうが機械効率が良く、緊張感も出るが、中作業と外作業のバランスには気を付けたい。</a:t>
            </a:r>
            <a:endParaRPr lang="en-US" altLang="ja-JP" sz="2400" dirty="0"/>
          </a:p>
          <a:p>
            <a:r>
              <a:rPr kumimoji="1" lang="ja-JP" altLang="en-US" sz="2400" dirty="0"/>
              <a:t>（中作業専門員の割合が大きいと、ネギを持ち帰るのが間に合わないということが発生する）</a:t>
            </a:r>
            <a:endParaRPr kumimoji="1" lang="en-US" altLang="ja-JP" sz="2400" dirty="0"/>
          </a:p>
        </p:txBody>
      </p:sp>
    </p:spTree>
    <p:extLst>
      <p:ext uri="{BB962C8B-B14F-4D97-AF65-F5344CB8AC3E}">
        <p14:creationId xmlns:p14="http://schemas.microsoft.com/office/powerpoint/2010/main" val="17571828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7A9639B-04A4-4A74-8AB1-B057AC1804C7}"/>
              </a:ext>
            </a:extLst>
          </p:cNvPr>
          <p:cNvSpPr txBox="1"/>
          <p:nvPr/>
        </p:nvSpPr>
        <p:spPr>
          <a:xfrm>
            <a:off x="3750364" y="1139685"/>
            <a:ext cx="4691271" cy="923330"/>
          </a:xfrm>
          <a:prstGeom prst="rect">
            <a:avLst/>
          </a:prstGeom>
          <a:noFill/>
        </p:spPr>
        <p:txBody>
          <a:bodyPr wrap="square" rtlCol="0">
            <a:spAutoFit/>
          </a:bodyPr>
          <a:lstStyle/>
          <a:p>
            <a:r>
              <a:rPr kumimoji="1" lang="en-US" altLang="ja-JP" sz="5400" b="1" dirty="0"/>
              <a:t>[</a:t>
            </a:r>
            <a:r>
              <a:rPr kumimoji="1" lang="ja-JP" altLang="en-US" sz="5400" b="1" dirty="0"/>
              <a:t>問</a:t>
            </a:r>
            <a:r>
              <a:rPr lang="en-US" altLang="ja-JP" sz="5400" b="1" dirty="0"/>
              <a:t>]</a:t>
            </a:r>
            <a:r>
              <a:rPr lang="ja-JP" altLang="en-US" sz="5400" b="1" dirty="0"/>
              <a:t>きつい？</a:t>
            </a:r>
            <a:endParaRPr kumimoji="1" lang="ja-JP" altLang="en-US" sz="5400" b="1" dirty="0"/>
          </a:p>
        </p:txBody>
      </p:sp>
      <p:sp>
        <p:nvSpPr>
          <p:cNvPr id="3" name="テキスト ボックス 2">
            <a:extLst>
              <a:ext uri="{FF2B5EF4-FFF2-40B4-BE49-F238E27FC236}">
                <a16:creationId xmlns:a16="http://schemas.microsoft.com/office/drawing/2014/main" id="{D6DB4065-4848-430F-9877-0F8CEFACD9E5}"/>
              </a:ext>
            </a:extLst>
          </p:cNvPr>
          <p:cNvSpPr txBox="1"/>
          <p:nvPr/>
        </p:nvSpPr>
        <p:spPr>
          <a:xfrm>
            <a:off x="1404729" y="2425148"/>
            <a:ext cx="8905461" cy="3046988"/>
          </a:xfrm>
          <a:prstGeom prst="rect">
            <a:avLst/>
          </a:prstGeom>
          <a:noFill/>
        </p:spPr>
        <p:txBody>
          <a:bodyPr wrap="square" rtlCol="0">
            <a:spAutoFit/>
          </a:bodyPr>
          <a:lstStyle/>
          <a:p>
            <a:r>
              <a:rPr kumimoji="1" lang="en-US" altLang="ja-JP" sz="2400" dirty="0"/>
              <a:t>[</a:t>
            </a:r>
            <a:r>
              <a:rPr kumimoji="1" lang="ja-JP" altLang="en-US" sz="2400" dirty="0"/>
              <a:t>答</a:t>
            </a:r>
            <a:r>
              <a:rPr kumimoji="1" lang="en-US" altLang="ja-JP" sz="2400" dirty="0"/>
              <a:t>]</a:t>
            </a:r>
            <a:r>
              <a:rPr kumimoji="1" lang="ja-JP" altLang="en-US" sz="2400" dirty="0"/>
              <a:t> </a:t>
            </a:r>
            <a:endParaRPr kumimoji="1" lang="en-US" altLang="ja-JP" sz="2400" dirty="0"/>
          </a:p>
          <a:p>
            <a:r>
              <a:rPr kumimoji="1" lang="ja-JP" altLang="en-US" sz="2400" dirty="0"/>
              <a:t>腕力・体力というより、根性と根気勝負のところはある。</a:t>
            </a:r>
            <a:endParaRPr kumimoji="1" lang="en-US" altLang="ja-JP" sz="2400" dirty="0"/>
          </a:p>
          <a:p>
            <a:r>
              <a:rPr lang="ja-JP" altLang="en-US" sz="2400" dirty="0"/>
              <a:t>気候的には夏場の草取り、冬場の収穫がきつい。</a:t>
            </a:r>
            <a:endParaRPr lang="en-US" altLang="ja-JP" sz="2400" dirty="0"/>
          </a:p>
          <a:p>
            <a:r>
              <a:rPr kumimoji="1" lang="ja-JP" altLang="en-US" sz="2400" dirty="0"/>
              <a:t>収穫は腰を痛めやすい。収穫機があれば問題ない。</a:t>
            </a:r>
            <a:endParaRPr kumimoji="1" lang="en-US" altLang="ja-JP" sz="2400" dirty="0"/>
          </a:p>
          <a:p>
            <a:r>
              <a:rPr kumimoji="1" lang="ja-JP" altLang="en-US" sz="2400" dirty="0"/>
              <a:t>労働時間は規模次第だが、夜中に調整することも可能なので、いくらでも伸ばすことは可能。</a:t>
            </a:r>
            <a:endParaRPr kumimoji="1" lang="en-US" altLang="ja-JP" sz="2400" dirty="0"/>
          </a:p>
          <a:p>
            <a:r>
              <a:rPr kumimoji="1" lang="ja-JP" altLang="en-US" sz="2400" dirty="0"/>
              <a:t>その日にやらないといけない作業は基本的にないので、体調や行事に応じて休むことも可能。埋め合わせは必要だが。</a:t>
            </a:r>
            <a:endParaRPr kumimoji="1" lang="en-US" altLang="ja-JP" sz="2400" dirty="0"/>
          </a:p>
        </p:txBody>
      </p:sp>
    </p:spTree>
    <p:extLst>
      <p:ext uri="{BB962C8B-B14F-4D97-AF65-F5344CB8AC3E}">
        <p14:creationId xmlns:p14="http://schemas.microsoft.com/office/powerpoint/2010/main" val="28725634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EEDC7C12-B67D-4171-B599-027B373547D7}"/>
              </a:ext>
            </a:extLst>
          </p:cNvPr>
          <p:cNvSpPr txBox="1"/>
          <p:nvPr/>
        </p:nvSpPr>
        <p:spPr>
          <a:xfrm>
            <a:off x="564543" y="284004"/>
            <a:ext cx="9016779" cy="830997"/>
          </a:xfrm>
          <a:prstGeom prst="rect">
            <a:avLst/>
          </a:prstGeom>
          <a:noFill/>
        </p:spPr>
        <p:txBody>
          <a:bodyPr wrap="square" rtlCol="0">
            <a:spAutoFit/>
          </a:bodyPr>
          <a:lstStyle/>
          <a:p>
            <a:r>
              <a:rPr kumimoji="1" lang="ja-JP" altLang="en-US" sz="4800" dirty="0">
                <a:latin typeface="HGS創英角ｺﾞｼｯｸUB" panose="020B0A00000000000000" pitchFamily="50" charset="-128"/>
                <a:ea typeface="HGS創英角ｺﾞｼｯｸUB" panose="020B0A00000000000000" pitchFamily="50" charset="-128"/>
              </a:rPr>
              <a:t>周年栽培まではしない人へ</a:t>
            </a:r>
          </a:p>
        </p:txBody>
      </p:sp>
      <p:sp>
        <p:nvSpPr>
          <p:cNvPr id="3" name="テキスト ボックス 2">
            <a:extLst>
              <a:ext uri="{FF2B5EF4-FFF2-40B4-BE49-F238E27FC236}">
                <a16:creationId xmlns:a16="http://schemas.microsoft.com/office/drawing/2014/main" id="{D5F6D8BC-8E8B-48E9-9077-C879D41DBFD2}"/>
              </a:ext>
            </a:extLst>
          </p:cNvPr>
          <p:cNvSpPr txBox="1"/>
          <p:nvPr/>
        </p:nvSpPr>
        <p:spPr>
          <a:xfrm>
            <a:off x="1052221" y="1187906"/>
            <a:ext cx="9682039" cy="5078313"/>
          </a:xfrm>
          <a:prstGeom prst="rect">
            <a:avLst/>
          </a:prstGeom>
          <a:noFill/>
        </p:spPr>
        <p:txBody>
          <a:bodyPr wrap="square" rtlCol="0">
            <a:spAutoFit/>
          </a:bodyPr>
          <a:lstStyle/>
          <a:p>
            <a:r>
              <a:rPr kumimoji="1" lang="ja-JP" altLang="en-US" sz="2400" dirty="0"/>
              <a:t>・農閑期に組み入れやすいが、</a:t>
            </a:r>
            <a:r>
              <a:rPr lang="ja-JP" altLang="en-US" sz="2400" dirty="0"/>
              <a:t>栽培</a:t>
            </a:r>
            <a:r>
              <a:rPr kumimoji="1" lang="ja-JP" altLang="en-US" sz="2400" dirty="0"/>
              <a:t>期間は長い</a:t>
            </a:r>
            <a:endParaRPr kumimoji="1" lang="en-US" altLang="ja-JP" sz="2400" dirty="0"/>
          </a:p>
          <a:p>
            <a:r>
              <a:rPr lang="ja-JP" altLang="en-US" dirty="0"/>
              <a:t>　ネギはどの時期にも組み入れやすいが、管理作業は他の時期にも発生する</a:t>
            </a:r>
            <a:endParaRPr lang="en-US" altLang="ja-JP" dirty="0"/>
          </a:p>
          <a:p>
            <a:endParaRPr kumimoji="1" lang="en-US" altLang="ja-JP" sz="2400" dirty="0"/>
          </a:p>
          <a:p>
            <a:r>
              <a:rPr kumimoji="1" lang="ja-JP" altLang="en-US" sz="2400" dirty="0"/>
              <a:t>・最低限必要な機械は管理機</a:t>
            </a:r>
            <a:endParaRPr kumimoji="1" lang="en-US" altLang="ja-JP" sz="2400" dirty="0"/>
          </a:p>
          <a:p>
            <a:r>
              <a:rPr lang="ja-JP" altLang="en-US" dirty="0"/>
              <a:t>　トラクターは借りて、防除は手動の噴霧器、手で皮はぎをすれば時間は掛かるが</a:t>
            </a:r>
            <a:endParaRPr lang="en-US" altLang="ja-JP" dirty="0"/>
          </a:p>
          <a:p>
            <a:r>
              <a:rPr lang="ja-JP" altLang="en-US" dirty="0"/>
              <a:t>　作業は可能。それでもクワでの土寄せはしんどいので管理機は欲しい</a:t>
            </a:r>
            <a:endParaRPr lang="en-US" altLang="ja-JP" dirty="0"/>
          </a:p>
          <a:p>
            <a:endParaRPr kumimoji="1" lang="en-US" altLang="ja-JP" dirty="0"/>
          </a:p>
          <a:p>
            <a:r>
              <a:rPr lang="ja-JP" altLang="en-US" sz="2400" dirty="0"/>
              <a:t>・技術力はそれほど必要ない</a:t>
            </a:r>
            <a:endParaRPr lang="en-US" altLang="ja-JP" sz="2400" dirty="0"/>
          </a:p>
          <a:p>
            <a:r>
              <a:rPr kumimoji="1" lang="ja-JP" altLang="en-US" dirty="0"/>
              <a:t>　ただし、圃場の水はけが悪い</a:t>
            </a:r>
            <a:r>
              <a:rPr kumimoji="1" lang="en-US" altLang="ja-JP" dirty="0"/>
              <a:t>or</a:t>
            </a:r>
            <a:r>
              <a:rPr kumimoji="1" lang="ja-JP" altLang="en-US" dirty="0"/>
              <a:t>夏収穫は難しい！</a:t>
            </a:r>
            <a:endParaRPr kumimoji="1" lang="en-US" altLang="ja-JP" dirty="0"/>
          </a:p>
          <a:p>
            <a:endParaRPr lang="en-US" altLang="ja-JP" dirty="0"/>
          </a:p>
          <a:p>
            <a:r>
              <a:rPr lang="ja-JP" altLang="en-US" sz="2400" dirty="0"/>
              <a:t>・難易度は収穫が５，６月＞夏＞秋冬＞春</a:t>
            </a:r>
            <a:endParaRPr lang="en-US" altLang="ja-JP" sz="2400" dirty="0"/>
          </a:p>
          <a:p>
            <a:r>
              <a:rPr kumimoji="1" lang="ja-JP" altLang="en-US" dirty="0"/>
              <a:t>　５，６月は特殊な栽培方法が必要、夏は病気多発で難易度が高くなる</a:t>
            </a:r>
            <a:endParaRPr kumimoji="1" lang="en-US" altLang="ja-JP" dirty="0"/>
          </a:p>
          <a:p>
            <a:endParaRPr lang="en-US" altLang="ja-JP" dirty="0"/>
          </a:p>
          <a:p>
            <a:r>
              <a:rPr lang="ja-JP" altLang="en-US" sz="2400" dirty="0"/>
              <a:t>・底穴式も選択肢かも</a:t>
            </a:r>
            <a:endParaRPr lang="en-US" altLang="ja-JP" sz="2400" dirty="0"/>
          </a:p>
          <a:p>
            <a:r>
              <a:rPr kumimoji="1" lang="ja-JP" altLang="en-US" dirty="0"/>
              <a:t>　地面に穴を開けてそこにネギを落とす底穴式という栽培方法がある</a:t>
            </a:r>
            <a:endParaRPr kumimoji="1" lang="en-US" altLang="ja-JP" dirty="0"/>
          </a:p>
          <a:p>
            <a:r>
              <a:rPr lang="ja-JP" altLang="en-US" dirty="0"/>
              <a:t>　農地を選ぶが、管理機も必要なく、除草もいらない</a:t>
            </a:r>
            <a:endParaRPr kumimoji="1" lang="en-US" altLang="ja-JP" dirty="0"/>
          </a:p>
        </p:txBody>
      </p:sp>
    </p:spTree>
    <p:extLst>
      <p:ext uri="{BB962C8B-B14F-4D97-AF65-F5344CB8AC3E}">
        <p14:creationId xmlns:p14="http://schemas.microsoft.com/office/powerpoint/2010/main" val="32940690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318F1D92-9DC3-4C50-9C78-5801E98D5262}"/>
              </a:ext>
            </a:extLst>
          </p:cNvPr>
          <p:cNvSpPr txBox="1"/>
          <p:nvPr/>
        </p:nvSpPr>
        <p:spPr>
          <a:xfrm>
            <a:off x="4545496" y="2716696"/>
            <a:ext cx="4982816" cy="1200329"/>
          </a:xfrm>
          <a:prstGeom prst="rect">
            <a:avLst/>
          </a:prstGeom>
          <a:noFill/>
        </p:spPr>
        <p:txBody>
          <a:bodyPr wrap="square" rtlCol="0">
            <a:spAutoFit/>
          </a:bodyPr>
          <a:lstStyle/>
          <a:p>
            <a:r>
              <a:rPr kumimoji="1" lang="ja-JP" altLang="en-US" sz="7200" b="1" dirty="0"/>
              <a:t>おわり</a:t>
            </a:r>
          </a:p>
        </p:txBody>
      </p:sp>
      <p:sp>
        <p:nvSpPr>
          <p:cNvPr id="3" name="テキスト ボックス 2">
            <a:extLst>
              <a:ext uri="{FF2B5EF4-FFF2-40B4-BE49-F238E27FC236}">
                <a16:creationId xmlns:a16="http://schemas.microsoft.com/office/drawing/2014/main" id="{CA65188C-BC66-4E85-941B-B26EF2FC174A}"/>
              </a:ext>
            </a:extLst>
          </p:cNvPr>
          <p:cNvSpPr txBox="1"/>
          <p:nvPr/>
        </p:nvSpPr>
        <p:spPr>
          <a:xfrm>
            <a:off x="2743200" y="4532243"/>
            <a:ext cx="6955750" cy="461665"/>
          </a:xfrm>
          <a:prstGeom prst="rect">
            <a:avLst/>
          </a:prstGeom>
          <a:noFill/>
        </p:spPr>
        <p:txBody>
          <a:bodyPr wrap="none" rtlCol="0">
            <a:spAutoFit/>
          </a:bodyPr>
          <a:lstStyle/>
          <a:p>
            <a:r>
              <a:rPr lang="ja-JP" altLang="en-US" sz="2400" dirty="0"/>
              <a:t>以降</a:t>
            </a:r>
            <a:r>
              <a:rPr kumimoji="1" lang="ja-JP" altLang="en-US" sz="2400" dirty="0"/>
              <a:t>のページは講義では使用しなかったものです</a:t>
            </a:r>
          </a:p>
        </p:txBody>
      </p:sp>
    </p:spTree>
    <p:extLst>
      <p:ext uri="{BB962C8B-B14F-4D97-AF65-F5344CB8AC3E}">
        <p14:creationId xmlns:p14="http://schemas.microsoft.com/office/powerpoint/2010/main" val="16403469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ソース画像を表示">
            <a:extLst>
              <a:ext uri="{FF2B5EF4-FFF2-40B4-BE49-F238E27FC236}">
                <a16:creationId xmlns:a16="http://schemas.microsoft.com/office/drawing/2014/main" id="{AE4CBC0C-1396-4F67-8940-C62E9A3707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2793" y="1715743"/>
            <a:ext cx="3324225" cy="4095750"/>
          </a:xfrm>
          <a:prstGeom prst="rect">
            <a:avLst/>
          </a:prstGeom>
          <a:noFill/>
          <a:extLst>
            <a:ext uri="{909E8E84-426E-40DD-AFC4-6F175D3DCCD1}">
              <a14:hiddenFill xmlns:a14="http://schemas.microsoft.com/office/drawing/2010/main">
                <a:solidFill>
                  <a:srgbClr val="FFFFFF"/>
                </a:solidFill>
              </a14:hiddenFill>
            </a:ext>
          </a:extLst>
        </p:spPr>
      </p:pic>
      <p:sp>
        <p:nvSpPr>
          <p:cNvPr id="2" name="テキスト ボックス 1">
            <a:extLst>
              <a:ext uri="{FF2B5EF4-FFF2-40B4-BE49-F238E27FC236}">
                <a16:creationId xmlns:a16="http://schemas.microsoft.com/office/drawing/2014/main" id="{39BB7E35-2523-4882-8ABD-DC8F629F248B}"/>
              </a:ext>
            </a:extLst>
          </p:cNvPr>
          <p:cNvSpPr txBox="1"/>
          <p:nvPr/>
        </p:nvSpPr>
        <p:spPr>
          <a:xfrm>
            <a:off x="874642" y="622852"/>
            <a:ext cx="5618921" cy="523220"/>
          </a:xfrm>
          <a:prstGeom prst="rect">
            <a:avLst/>
          </a:prstGeom>
          <a:noFill/>
        </p:spPr>
        <p:txBody>
          <a:bodyPr wrap="square" rtlCol="0">
            <a:spAutoFit/>
          </a:bodyPr>
          <a:lstStyle/>
          <a:p>
            <a:r>
              <a:rPr lang="ja-JP" altLang="en-US" sz="2800" b="1" dirty="0"/>
              <a:t>＜目指すべきネギ（農協視点）＞</a:t>
            </a:r>
            <a:endParaRPr kumimoji="1" lang="ja-JP" altLang="en-US" sz="2800" b="1" dirty="0"/>
          </a:p>
        </p:txBody>
      </p:sp>
      <p:sp>
        <p:nvSpPr>
          <p:cNvPr id="6" name="矢印: 左 5">
            <a:extLst>
              <a:ext uri="{FF2B5EF4-FFF2-40B4-BE49-F238E27FC236}">
                <a16:creationId xmlns:a16="http://schemas.microsoft.com/office/drawing/2014/main" id="{91F78E0B-A155-4429-9E7D-223E611324BC}"/>
              </a:ext>
            </a:extLst>
          </p:cNvPr>
          <p:cNvSpPr/>
          <p:nvPr/>
        </p:nvSpPr>
        <p:spPr>
          <a:xfrm>
            <a:off x="4293704" y="1295141"/>
            <a:ext cx="7055503" cy="2574649"/>
          </a:xfrm>
          <a:prstGeom prst="leftArrow">
            <a:avLst>
              <a:gd name="adj1" fmla="val 75736"/>
              <a:gd name="adj2" fmla="val 23235"/>
            </a:avLst>
          </a:prstGeom>
          <a:ln w="28575"/>
        </p:spPr>
        <p:style>
          <a:lnRef idx="2">
            <a:schemeClr val="dk1"/>
          </a:lnRef>
          <a:fillRef idx="1">
            <a:schemeClr val="lt1"/>
          </a:fillRef>
          <a:effectRef idx="0">
            <a:schemeClr val="dk1"/>
          </a:effectRef>
          <a:fontRef idx="minor">
            <a:schemeClr val="dk1"/>
          </a:fontRef>
        </p:style>
        <p:txBody>
          <a:bodyPr rtlCol="0" anchor="ctr"/>
          <a:lstStyle/>
          <a:p>
            <a:r>
              <a:rPr kumimoji="1" lang="ja-JP" altLang="en-US" sz="2400" dirty="0"/>
              <a:t>・白い部分が２７ｃｍ（夏場２５ｃｍ）以上！</a:t>
            </a:r>
            <a:endParaRPr kumimoji="1" lang="en-US" altLang="ja-JP" sz="2400" dirty="0"/>
          </a:p>
          <a:p>
            <a:r>
              <a:rPr lang="ja-JP" altLang="en-US" sz="2400" dirty="0"/>
              <a:t>・１本の重さが１６０ｇ以上！</a:t>
            </a:r>
            <a:endParaRPr lang="en-US" altLang="ja-JP" sz="2400" dirty="0"/>
          </a:p>
          <a:p>
            <a:r>
              <a:rPr lang="ja-JP" altLang="en-US" sz="2400" dirty="0"/>
              <a:t>・曲がっていない！</a:t>
            </a:r>
            <a:endParaRPr lang="en-US" altLang="ja-JP" sz="2400" dirty="0"/>
          </a:p>
          <a:p>
            <a:r>
              <a:rPr kumimoji="1" lang="ja-JP" altLang="en-US" sz="2400" dirty="0"/>
              <a:t>・きれいな葉が３枚以上そろっている！</a:t>
            </a:r>
            <a:endParaRPr kumimoji="1" lang="en-US" altLang="ja-JP" sz="2400" dirty="0"/>
          </a:p>
          <a:p>
            <a:r>
              <a:rPr lang="ja-JP" altLang="en-US" sz="2400" dirty="0"/>
              <a:t>・味は</a:t>
            </a:r>
            <a:r>
              <a:rPr lang="en-US" altLang="ja-JP" sz="2400" dirty="0"/>
              <a:t>…</a:t>
            </a:r>
            <a:r>
              <a:rPr lang="ja-JP" altLang="en-US" sz="2400" dirty="0"/>
              <a:t>関係ない！</a:t>
            </a:r>
            <a:endParaRPr kumimoji="1" lang="en-US" altLang="ja-JP" sz="2400" dirty="0"/>
          </a:p>
        </p:txBody>
      </p:sp>
      <p:sp>
        <p:nvSpPr>
          <p:cNvPr id="7" name="正方形/長方形 6">
            <a:extLst>
              <a:ext uri="{FF2B5EF4-FFF2-40B4-BE49-F238E27FC236}">
                <a16:creationId xmlns:a16="http://schemas.microsoft.com/office/drawing/2014/main" id="{CF0E7318-C219-4399-A7C2-C6E99A642CDC}"/>
              </a:ext>
            </a:extLst>
          </p:cNvPr>
          <p:cNvSpPr/>
          <p:nvPr/>
        </p:nvSpPr>
        <p:spPr>
          <a:xfrm>
            <a:off x="4823790" y="4018859"/>
            <a:ext cx="6639339" cy="1987826"/>
          </a:xfrm>
          <a:prstGeom prst="rect">
            <a:avLst/>
          </a:prstGeom>
          <a:ln w="28575"/>
        </p:spPr>
        <p:style>
          <a:lnRef idx="2">
            <a:schemeClr val="dk1"/>
          </a:lnRef>
          <a:fillRef idx="1">
            <a:schemeClr val="lt1"/>
          </a:fillRef>
          <a:effectRef idx="0">
            <a:schemeClr val="dk1"/>
          </a:effectRef>
          <a:fontRef idx="minor">
            <a:schemeClr val="dk1"/>
          </a:fontRef>
        </p:style>
        <p:txBody>
          <a:bodyPr rtlCol="0" anchor="t" anchorCtr="0"/>
          <a:lstStyle/>
          <a:p>
            <a:endParaRPr kumimoji="1" lang="en-US" altLang="ja-JP" sz="2400" dirty="0"/>
          </a:p>
          <a:p>
            <a:r>
              <a:rPr kumimoji="1" lang="ja-JP" altLang="en-US" sz="2400" dirty="0"/>
              <a:t>こんなネギを安定的にたくさん作れればネギ農家としては成功</a:t>
            </a:r>
            <a:endParaRPr kumimoji="1" lang="en-US" altLang="ja-JP" sz="2400" dirty="0"/>
          </a:p>
          <a:p>
            <a:r>
              <a:rPr lang="ja-JP" altLang="en-US" sz="2400" dirty="0"/>
              <a:t>もちろん、１反あたりの収量が高いほうが経費も作業時間も効率が良くなる</a:t>
            </a:r>
            <a:endParaRPr kumimoji="1" lang="en-US" altLang="ja-JP" sz="2400" dirty="0"/>
          </a:p>
        </p:txBody>
      </p:sp>
      <p:cxnSp>
        <p:nvCxnSpPr>
          <p:cNvPr id="9" name="直線矢印コネクタ 8">
            <a:extLst>
              <a:ext uri="{FF2B5EF4-FFF2-40B4-BE49-F238E27FC236}">
                <a16:creationId xmlns:a16="http://schemas.microsoft.com/office/drawing/2014/main" id="{BDA78082-7DF5-4AB8-A733-A5DE95A45024}"/>
              </a:ext>
            </a:extLst>
          </p:cNvPr>
          <p:cNvCxnSpPr>
            <a:cxnSpLocks/>
          </p:cNvCxnSpPr>
          <p:nvPr/>
        </p:nvCxnSpPr>
        <p:spPr>
          <a:xfrm flipV="1">
            <a:off x="5332422" y="3700344"/>
            <a:ext cx="0" cy="637030"/>
          </a:xfrm>
          <a:prstGeom prst="straightConnector1">
            <a:avLst/>
          </a:prstGeom>
          <a:ln w="25400">
            <a:solidFill>
              <a:srgbClr val="FF0000"/>
            </a:solidFill>
            <a:tailEnd type="triangle" w="lg" len="lg"/>
          </a:ln>
        </p:spPr>
        <p:style>
          <a:lnRef idx="3">
            <a:schemeClr val="dk1"/>
          </a:lnRef>
          <a:fillRef idx="0">
            <a:schemeClr val="dk1"/>
          </a:fillRef>
          <a:effectRef idx="2">
            <a:schemeClr val="dk1"/>
          </a:effectRef>
          <a:fontRef idx="minor">
            <a:schemeClr val="tx1"/>
          </a:fontRef>
        </p:style>
      </p:cxnSp>
      <p:sp>
        <p:nvSpPr>
          <p:cNvPr id="10" name="テキスト ボックス 9">
            <a:extLst>
              <a:ext uri="{FF2B5EF4-FFF2-40B4-BE49-F238E27FC236}">
                <a16:creationId xmlns:a16="http://schemas.microsoft.com/office/drawing/2014/main" id="{8ABCE8B8-C242-4309-B357-3CF38212EF8F}"/>
              </a:ext>
            </a:extLst>
          </p:cNvPr>
          <p:cNvSpPr txBox="1"/>
          <p:nvPr/>
        </p:nvSpPr>
        <p:spPr>
          <a:xfrm>
            <a:off x="842793" y="6121435"/>
            <a:ext cx="10463899" cy="523220"/>
          </a:xfrm>
          <a:prstGeom prst="rect">
            <a:avLst/>
          </a:prstGeom>
          <a:noFill/>
        </p:spPr>
        <p:txBody>
          <a:bodyPr wrap="square" rtlCol="0">
            <a:spAutoFit/>
          </a:bodyPr>
          <a:lstStyle/>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 葉は食べない人もいるが、商品の見た目としては重要</a:t>
            </a:r>
            <a:endParaRPr kumimoji="1" lang="ja-JP" altLang="en-US" sz="2800" dirty="0">
              <a:solidFill>
                <a:srgbClr val="002060"/>
              </a:solidFill>
              <a:latin typeface="HGS創英角ｺﾞｼｯｸUB" panose="020B0A00000000000000" pitchFamily="50" charset="-128"/>
              <a:ea typeface="HGS創英角ｺﾞｼｯｸUB" panose="020B0A00000000000000" pitchFamily="50" charset="-128"/>
            </a:endParaRPr>
          </a:p>
        </p:txBody>
      </p:sp>
    </p:spTree>
    <p:extLst>
      <p:ext uri="{BB962C8B-B14F-4D97-AF65-F5344CB8AC3E}">
        <p14:creationId xmlns:p14="http://schemas.microsoft.com/office/powerpoint/2010/main" val="3239322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D3A30C58-8779-4839-B9F9-B55DF1C1EE4C}"/>
              </a:ext>
            </a:extLst>
          </p:cNvPr>
          <p:cNvSpPr txBox="1"/>
          <p:nvPr/>
        </p:nvSpPr>
        <p:spPr>
          <a:xfrm>
            <a:off x="670561" y="443030"/>
            <a:ext cx="4325510" cy="923330"/>
          </a:xfrm>
          <a:prstGeom prst="rect">
            <a:avLst/>
          </a:prstGeom>
          <a:noFill/>
        </p:spPr>
        <p:txBody>
          <a:bodyPr wrap="square" rtlCol="0">
            <a:spAutoFit/>
          </a:bodyPr>
          <a:lstStyle/>
          <a:p>
            <a:r>
              <a:rPr kumimoji="1" lang="ja-JP" altLang="en-US" sz="5400" dirty="0">
                <a:latin typeface="HGS創英角ｺﾞｼｯｸUB" panose="020B0A00000000000000" pitchFamily="50" charset="-128"/>
                <a:ea typeface="HGS創英角ｺﾞｼｯｸUB" panose="020B0A00000000000000" pitchFamily="50" charset="-128"/>
              </a:rPr>
              <a:t>短期的戦略！</a:t>
            </a:r>
          </a:p>
        </p:txBody>
      </p:sp>
      <p:sp>
        <p:nvSpPr>
          <p:cNvPr id="3" name="テキスト ボックス 2">
            <a:extLst>
              <a:ext uri="{FF2B5EF4-FFF2-40B4-BE49-F238E27FC236}">
                <a16:creationId xmlns:a16="http://schemas.microsoft.com/office/drawing/2014/main" id="{DA913C44-97E6-44E7-83FA-A7F553C859DA}"/>
              </a:ext>
            </a:extLst>
          </p:cNvPr>
          <p:cNvSpPr txBox="1"/>
          <p:nvPr/>
        </p:nvSpPr>
        <p:spPr>
          <a:xfrm>
            <a:off x="1404730" y="1921565"/>
            <a:ext cx="9382540" cy="2862322"/>
          </a:xfrm>
          <a:prstGeom prst="rect">
            <a:avLst/>
          </a:prstGeom>
          <a:noFill/>
        </p:spPr>
        <p:txBody>
          <a:bodyPr wrap="square" rtlCol="0">
            <a:spAutoFit/>
          </a:bodyPr>
          <a:lstStyle/>
          <a:p>
            <a:r>
              <a:rPr kumimoji="1" lang="ja-JP" altLang="en-US" sz="2400" dirty="0"/>
              <a:t>・調製速度を上げよ！</a:t>
            </a:r>
            <a:endParaRPr kumimoji="1" lang="en-US" altLang="ja-JP" sz="2400" dirty="0"/>
          </a:p>
          <a:p>
            <a:r>
              <a:rPr lang="ja-JP" altLang="en-US" dirty="0"/>
              <a:t>　調製時間の割合は大きい！　時間を削れ！　レイアウト、作業手順は最適か？</a:t>
            </a:r>
            <a:endParaRPr lang="en-US" altLang="ja-JP" dirty="0"/>
          </a:p>
          <a:p>
            <a:endParaRPr kumimoji="1" lang="en-US" altLang="ja-JP" dirty="0"/>
          </a:p>
          <a:p>
            <a:r>
              <a:rPr lang="ja-JP" altLang="en-US" sz="2400" dirty="0"/>
              <a:t>・雨の日は小屋に立てこもれ！</a:t>
            </a:r>
            <a:endParaRPr lang="en-US" altLang="ja-JP" sz="2400" dirty="0"/>
          </a:p>
          <a:p>
            <a:r>
              <a:rPr kumimoji="1" lang="ja-JP" altLang="en-US" dirty="0"/>
              <a:t>　雨で収穫したらネギ泥だらけ！　雨の前に収穫し、雨の日は調製に専念せよ！</a:t>
            </a:r>
            <a:endParaRPr kumimoji="1" lang="en-US" altLang="ja-JP" dirty="0"/>
          </a:p>
          <a:p>
            <a:endParaRPr kumimoji="1" lang="en-US" altLang="ja-JP" dirty="0"/>
          </a:p>
          <a:p>
            <a:r>
              <a:rPr lang="ja-JP" altLang="en-US" sz="2400" dirty="0"/>
              <a:t>・手の除草は最終手段！</a:t>
            </a:r>
            <a:endParaRPr lang="en-US" altLang="ja-JP" sz="2400" dirty="0"/>
          </a:p>
          <a:p>
            <a:r>
              <a:rPr kumimoji="1" lang="ja-JP" altLang="en-US" dirty="0"/>
              <a:t>　手の除草は時間が掛かる！　初期のうちに土寄せで草を埋める、あるいは三角ホー</a:t>
            </a:r>
            <a:endParaRPr kumimoji="1" lang="en-US" altLang="ja-JP" dirty="0"/>
          </a:p>
          <a:p>
            <a:r>
              <a:rPr kumimoji="1" lang="ja-JP" altLang="en-US" dirty="0"/>
              <a:t>　で削る、あるいは選択性除草剤や非選択性除草剤を使う、あらゆる除草を駆使せよ！</a:t>
            </a:r>
            <a:endParaRPr kumimoji="1" lang="en-US" altLang="ja-JP" dirty="0"/>
          </a:p>
        </p:txBody>
      </p:sp>
    </p:spTree>
    <p:extLst>
      <p:ext uri="{BB962C8B-B14F-4D97-AF65-F5344CB8AC3E}">
        <p14:creationId xmlns:p14="http://schemas.microsoft.com/office/powerpoint/2010/main" val="38788232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テキスト ボックス 2">
            <a:extLst>
              <a:ext uri="{FF2B5EF4-FFF2-40B4-BE49-F238E27FC236}">
                <a16:creationId xmlns:a16="http://schemas.microsoft.com/office/drawing/2014/main" id="{45F4B5DD-D0FA-4F17-B4D5-EC050F08BF55}"/>
              </a:ext>
            </a:extLst>
          </p:cNvPr>
          <p:cNvSpPr txBox="1"/>
          <p:nvPr/>
        </p:nvSpPr>
        <p:spPr>
          <a:xfrm>
            <a:off x="670561" y="443030"/>
            <a:ext cx="4325510" cy="923330"/>
          </a:xfrm>
          <a:prstGeom prst="rect">
            <a:avLst/>
          </a:prstGeom>
          <a:noFill/>
        </p:spPr>
        <p:txBody>
          <a:bodyPr wrap="square" rtlCol="0">
            <a:spAutoFit/>
          </a:bodyPr>
          <a:lstStyle/>
          <a:p>
            <a:r>
              <a:rPr lang="ja-JP" altLang="en-US" sz="5400" dirty="0">
                <a:latin typeface="HGS創英角ｺﾞｼｯｸUB" panose="020B0A00000000000000" pitchFamily="50" charset="-128"/>
                <a:ea typeface="HGS創英角ｺﾞｼｯｸUB" panose="020B0A00000000000000" pitchFamily="50" charset="-128"/>
              </a:rPr>
              <a:t>中期</a:t>
            </a:r>
            <a:r>
              <a:rPr kumimoji="1" lang="ja-JP" altLang="en-US" sz="5400" dirty="0">
                <a:latin typeface="HGS創英角ｺﾞｼｯｸUB" panose="020B0A00000000000000" pitchFamily="50" charset="-128"/>
                <a:ea typeface="HGS創英角ｺﾞｼｯｸUB" panose="020B0A00000000000000" pitchFamily="50" charset="-128"/>
              </a:rPr>
              <a:t>的戦略！</a:t>
            </a:r>
          </a:p>
        </p:txBody>
      </p:sp>
      <p:sp>
        <p:nvSpPr>
          <p:cNvPr id="4" name="テキスト ボックス 3">
            <a:extLst>
              <a:ext uri="{FF2B5EF4-FFF2-40B4-BE49-F238E27FC236}">
                <a16:creationId xmlns:a16="http://schemas.microsoft.com/office/drawing/2014/main" id="{F9647A37-8AA6-49E5-99F5-75BB700584AC}"/>
              </a:ext>
            </a:extLst>
          </p:cNvPr>
          <p:cNvSpPr txBox="1"/>
          <p:nvPr/>
        </p:nvSpPr>
        <p:spPr>
          <a:xfrm>
            <a:off x="1038969" y="1550504"/>
            <a:ext cx="9682039" cy="5016758"/>
          </a:xfrm>
          <a:prstGeom prst="rect">
            <a:avLst/>
          </a:prstGeom>
          <a:noFill/>
        </p:spPr>
        <p:txBody>
          <a:bodyPr wrap="square" rtlCol="0">
            <a:spAutoFit/>
          </a:bodyPr>
          <a:lstStyle/>
          <a:p>
            <a:r>
              <a:rPr kumimoji="1" lang="ja-JP" altLang="en-US" sz="2400" dirty="0"/>
              <a:t>・どの作型をどれだけ作るか？</a:t>
            </a:r>
            <a:endParaRPr kumimoji="1" lang="en-US" altLang="ja-JP" sz="2400" dirty="0"/>
          </a:p>
          <a:p>
            <a:r>
              <a:rPr lang="ja-JP" altLang="en-US" dirty="0"/>
              <a:t>　春から夏に掛けては管理に時間が掛かる、３～８月の収穫面積を減らす？</a:t>
            </a:r>
            <a:endParaRPr lang="en-US" altLang="ja-JP" dirty="0"/>
          </a:p>
          <a:p>
            <a:r>
              <a:rPr lang="ja-JP" altLang="en-US" dirty="0"/>
              <a:t>　思い切って５月のネギは作らず、作業に専念する？</a:t>
            </a:r>
            <a:endParaRPr lang="en-US" altLang="ja-JP" dirty="0"/>
          </a:p>
          <a:p>
            <a:endParaRPr kumimoji="1" lang="en-US" altLang="ja-JP" dirty="0"/>
          </a:p>
          <a:p>
            <a:r>
              <a:rPr lang="ja-JP" altLang="en-US" sz="2400" dirty="0"/>
              <a:t>・収穫ペースを考えよ！</a:t>
            </a:r>
            <a:endParaRPr lang="en-US" altLang="ja-JP" sz="2400" dirty="0"/>
          </a:p>
          <a:p>
            <a:r>
              <a:rPr kumimoji="1" lang="ja-JP" altLang="en-US" dirty="0"/>
              <a:t>　遅ければ間に合わず次の収穫にかぶり、早ければ仕事がなくなる</a:t>
            </a:r>
            <a:endParaRPr kumimoji="1" lang="en-US" altLang="ja-JP" dirty="0"/>
          </a:p>
          <a:p>
            <a:r>
              <a:rPr kumimoji="1" lang="ja-JP" altLang="en-US" dirty="0"/>
              <a:t>　管理作業とのバランスを考えて収穫すべし！　雇用があるなら多めに作る</a:t>
            </a:r>
            <a:endParaRPr kumimoji="1" lang="en-US" altLang="ja-JP" dirty="0"/>
          </a:p>
          <a:p>
            <a:endParaRPr lang="en-US" altLang="ja-JP" dirty="0"/>
          </a:p>
          <a:p>
            <a:r>
              <a:rPr lang="ja-JP" altLang="en-US" sz="2400" dirty="0"/>
              <a:t>・バッドサイクルから抜け出せ！</a:t>
            </a:r>
            <a:endParaRPr lang="en-US" altLang="ja-JP" sz="2400" dirty="0"/>
          </a:p>
          <a:p>
            <a:r>
              <a:rPr kumimoji="1" lang="ja-JP" altLang="en-US" dirty="0"/>
              <a:t>　</a:t>
            </a:r>
            <a:r>
              <a:rPr lang="ja-JP" altLang="en-US" dirty="0"/>
              <a:t>収穫が遅れる→次の作型の収穫が遅れる→次も</a:t>
            </a:r>
            <a:r>
              <a:rPr lang="en-US" altLang="ja-JP" dirty="0"/>
              <a:t>…</a:t>
            </a:r>
            <a:r>
              <a:rPr lang="ja-JP" altLang="en-US" dirty="0"/>
              <a:t>　あるいは、</a:t>
            </a:r>
            <a:endParaRPr lang="en-US" altLang="ja-JP" dirty="0"/>
          </a:p>
          <a:p>
            <a:r>
              <a:rPr lang="ja-JP" altLang="en-US" dirty="0"/>
              <a:t>　収穫が早く終わる→次を前倒しで採る→次も</a:t>
            </a:r>
            <a:r>
              <a:rPr lang="en-US" altLang="ja-JP" dirty="0"/>
              <a:t>…</a:t>
            </a:r>
          </a:p>
          <a:p>
            <a:r>
              <a:rPr kumimoji="1" lang="ja-JP" altLang="en-US" dirty="0"/>
              <a:t>　をやってしまうと常に収穫適期を逃すことになる。ときには諦める勇気！</a:t>
            </a:r>
            <a:endParaRPr kumimoji="1" lang="en-US" altLang="ja-JP" dirty="0"/>
          </a:p>
          <a:p>
            <a:endParaRPr kumimoji="1" lang="en-US" altLang="ja-JP" dirty="0"/>
          </a:p>
          <a:p>
            <a:r>
              <a:rPr lang="ja-JP" altLang="en-US" sz="2400" dirty="0"/>
              <a:t>・圃場と作型と品種の組み合わせを考えよ</a:t>
            </a:r>
            <a:endParaRPr lang="en-US" altLang="ja-JP" sz="2400" dirty="0"/>
          </a:p>
          <a:p>
            <a:r>
              <a:rPr lang="ja-JP" altLang="en-US" dirty="0"/>
              <a:t>　圃場の特性にあった作型や品種を常に模索せよ！</a:t>
            </a:r>
            <a:endParaRPr lang="en-US" altLang="ja-JP" dirty="0"/>
          </a:p>
          <a:p>
            <a:r>
              <a:rPr kumimoji="1" lang="ja-JP" altLang="en-US" dirty="0"/>
              <a:t>　できれば、連続して同じ条件の圃場や品種を使わないほうがリスクマネジメントになる</a:t>
            </a:r>
          </a:p>
        </p:txBody>
      </p:sp>
    </p:spTree>
    <p:extLst>
      <p:ext uri="{BB962C8B-B14F-4D97-AF65-F5344CB8AC3E}">
        <p14:creationId xmlns:p14="http://schemas.microsoft.com/office/powerpoint/2010/main" val="26480003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BA2614E9-3BE4-48B8-8693-624361AEFFA6}"/>
              </a:ext>
            </a:extLst>
          </p:cNvPr>
          <p:cNvSpPr txBox="1"/>
          <p:nvPr/>
        </p:nvSpPr>
        <p:spPr>
          <a:xfrm>
            <a:off x="4545495" y="1046922"/>
            <a:ext cx="3445566" cy="923330"/>
          </a:xfrm>
          <a:prstGeom prst="rect">
            <a:avLst/>
          </a:prstGeom>
          <a:noFill/>
        </p:spPr>
        <p:txBody>
          <a:bodyPr wrap="square" rtlCol="0">
            <a:spAutoFit/>
          </a:bodyPr>
          <a:lstStyle/>
          <a:p>
            <a:r>
              <a:rPr kumimoji="1" lang="ja-JP" altLang="en-US" sz="5400" dirty="0"/>
              <a:t>はじめに</a:t>
            </a:r>
          </a:p>
        </p:txBody>
      </p:sp>
      <p:sp>
        <p:nvSpPr>
          <p:cNvPr id="3" name="テキスト ボックス 2">
            <a:extLst>
              <a:ext uri="{FF2B5EF4-FFF2-40B4-BE49-F238E27FC236}">
                <a16:creationId xmlns:a16="http://schemas.microsoft.com/office/drawing/2014/main" id="{AB704640-7CE7-4FE5-92EE-870CF7DEB6D0}"/>
              </a:ext>
            </a:extLst>
          </p:cNvPr>
          <p:cNvSpPr txBox="1"/>
          <p:nvPr/>
        </p:nvSpPr>
        <p:spPr>
          <a:xfrm>
            <a:off x="1474304" y="2209825"/>
            <a:ext cx="9243391" cy="2062103"/>
          </a:xfrm>
          <a:prstGeom prst="rect">
            <a:avLst/>
          </a:prstGeom>
          <a:noFill/>
        </p:spPr>
        <p:txBody>
          <a:bodyPr wrap="square" rtlCol="0">
            <a:spAutoFit/>
          </a:bodyPr>
          <a:lstStyle/>
          <a:p>
            <a:r>
              <a:rPr kumimoji="1" lang="ja-JP" altLang="en-US" sz="3200" dirty="0"/>
              <a:t>この資料でネギが作れるようになると思ったら大間違いだ！</a:t>
            </a:r>
            <a:endParaRPr kumimoji="1" lang="en-US" altLang="ja-JP" sz="3200" dirty="0"/>
          </a:p>
          <a:p>
            <a:r>
              <a:rPr lang="ja-JP" altLang="en-US" sz="3200" dirty="0"/>
              <a:t>この資料の目的は白ネギ農家の特徴を知ってもらうことである。</a:t>
            </a:r>
            <a:endParaRPr kumimoji="1" lang="ja-JP" altLang="en-US" sz="3200" dirty="0"/>
          </a:p>
        </p:txBody>
      </p:sp>
    </p:spTree>
    <p:extLst>
      <p:ext uri="{BB962C8B-B14F-4D97-AF65-F5344CB8AC3E}">
        <p14:creationId xmlns:p14="http://schemas.microsoft.com/office/powerpoint/2010/main" val="144743851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10F9C38-FD1B-4BE4-B2C8-C42720B4C5E6}"/>
              </a:ext>
            </a:extLst>
          </p:cNvPr>
          <p:cNvSpPr txBox="1"/>
          <p:nvPr/>
        </p:nvSpPr>
        <p:spPr>
          <a:xfrm>
            <a:off x="670561" y="443030"/>
            <a:ext cx="4325510" cy="923330"/>
          </a:xfrm>
          <a:prstGeom prst="rect">
            <a:avLst/>
          </a:prstGeom>
          <a:noFill/>
        </p:spPr>
        <p:txBody>
          <a:bodyPr wrap="square" rtlCol="0">
            <a:spAutoFit/>
          </a:bodyPr>
          <a:lstStyle/>
          <a:p>
            <a:r>
              <a:rPr lang="ja-JP" altLang="en-US" sz="5400" dirty="0">
                <a:latin typeface="HGS創英角ｺﾞｼｯｸUB" panose="020B0A00000000000000" pitchFamily="50" charset="-128"/>
                <a:ea typeface="HGS創英角ｺﾞｼｯｸUB" panose="020B0A00000000000000" pitchFamily="50" charset="-128"/>
              </a:rPr>
              <a:t>長期</a:t>
            </a:r>
            <a:r>
              <a:rPr kumimoji="1" lang="ja-JP" altLang="en-US" sz="5400" dirty="0">
                <a:latin typeface="HGS創英角ｺﾞｼｯｸUB" panose="020B0A00000000000000" pitchFamily="50" charset="-128"/>
                <a:ea typeface="HGS創英角ｺﾞｼｯｸUB" panose="020B0A00000000000000" pitchFamily="50" charset="-128"/>
              </a:rPr>
              <a:t>的戦略！</a:t>
            </a:r>
          </a:p>
        </p:txBody>
      </p:sp>
      <p:sp>
        <p:nvSpPr>
          <p:cNvPr id="3" name="テキスト ボックス 2">
            <a:extLst>
              <a:ext uri="{FF2B5EF4-FFF2-40B4-BE49-F238E27FC236}">
                <a16:creationId xmlns:a16="http://schemas.microsoft.com/office/drawing/2014/main" id="{60C060D7-7769-4475-A9C7-E34EA118DFF2}"/>
              </a:ext>
            </a:extLst>
          </p:cNvPr>
          <p:cNvSpPr txBox="1"/>
          <p:nvPr/>
        </p:nvSpPr>
        <p:spPr>
          <a:xfrm>
            <a:off x="1038969" y="1550504"/>
            <a:ext cx="9682039" cy="3139321"/>
          </a:xfrm>
          <a:prstGeom prst="rect">
            <a:avLst/>
          </a:prstGeom>
          <a:noFill/>
        </p:spPr>
        <p:txBody>
          <a:bodyPr wrap="square" rtlCol="0">
            <a:spAutoFit/>
          </a:bodyPr>
          <a:lstStyle/>
          <a:p>
            <a:r>
              <a:rPr kumimoji="1" lang="ja-JP" altLang="en-US" sz="2400" dirty="0"/>
              <a:t>・輪作？土壌消毒？緑肥？</a:t>
            </a:r>
            <a:endParaRPr kumimoji="1" lang="en-US" altLang="ja-JP" sz="2400" dirty="0"/>
          </a:p>
          <a:p>
            <a:r>
              <a:rPr lang="ja-JP" altLang="en-US" dirty="0"/>
              <a:t>　ネギは連作可能だが、菌は溜まってくる。長期的には対策が必要。</a:t>
            </a:r>
            <a:endParaRPr lang="en-US" altLang="ja-JP" dirty="0"/>
          </a:p>
          <a:p>
            <a:endParaRPr kumimoji="1" lang="en-US" altLang="ja-JP" dirty="0"/>
          </a:p>
          <a:p>
            <a:r>
              <a:rPr lang="ja-JP" altLang="en-US" sz="2400" dirty="0"/>
              <a:t>・雇用が先か？規模拡大が先か？</a:t>
            </a:r>
            <a:endParaRPr lang="en-US" altLang="ja-JP" sz="2400" dirty="0"/>
          </a:p>
          <a:p>
            <a:r>
              <a:rPr kumimoji="1" lang="ja-JP" altLang="en-US" dirty="0"/>
              <a:t>　種まきから収穫までの期間が長いため、仕事はなくてもあらかじめ人を確保するか</a:t>
            </a:r>
            <a:endParaRPr kumimoji="1" lang="en-US" altLang="ja-JP" dirty="0"/>
          </a:p>
          <a:p>
            <a:r>
              <a:rPr kumimoji="1" lang="ja-JP" altLang="en-US" dirty="0"/>
              <a:t>　イチかバチか収穫間際で人を探すことになる</a:t>
            </a:r>
            <a:endParaRPr kumimoji="1" lang="en-US" altLang="ja-JP" dirty="0"/>
          </a:p>
          <a:p>
            <a:endParaRPr lang="en-US" altLang="ja-JP" dirty="0"/>
          </a:p>
          <a:p>
            <a:r>
              <a:rPr lang="ja-JP" altLang="en-US" sz="2400" dirty="0"/>
              <a:t>・機械化タイミング</a:t>
            </a:r>
            <a:endParaRPr lang="en-US" altLang="ja-JP" sz="2400" dirty="0"/>
          </a:p>
          <a:p>
            <a:r>
              <a:rPr kumimoji="1" lang="ja-JP" altLang="en-US" dirty="0"/>
              <a:t>　ネギは効率化のための機械がいくつかある（収穫機、２台目の皮はぎ機など）</a:t>
            </a:r>
            <a:endParaRPr lang="en-US" altLang="ja-JP" dirty="0"/>
          </a:p>
          <a:p>
            <a:r>
              <a:rPr lang="ja-JP" altLang="en-US" dirty="0"/>
              <a:t>　通常は規模拡大に合わせて導入するが、思い切って初期に揃える手もある</a:t>
            </a:r>
            <a:endParaRPr kumimoji="1" lang="en-US" altLang="ja-JP" dirty="0"/>
          </a:p>
        </p:txBody>
      </p:sp>
    </p:spTree>
    <p:extLst>
      <p:ext uri="{BB962C8B-B14F-4D97-AF65-F5344CB8AC3E}">
        <p14:creationId xmlns:p14="http://schemas.microsoft.com/office/powerpoint/2010/main" val="375140463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5FDD6032-A7D7-4FBE-BF9D-4EC5DC306023}"/>
              </a:ext>
            </a:extLst>
          </p:cNvPr>
          <p:cNvSpPr txBox="1"/>
          <p:nvPr/>
        </p:nvSpPr>
        <p:spPr>
          <a:xfrm>
            <a:off x="3750364" y="1139685"/>
            <a:ext cx="4691271" cy="923330"/>
          </a:xfrm>
          <a:prstGeom prst="rect">
            <a:avLst/>
          </a:prstGeom>
          <a:noFill/>
        </p:spPr>
        <p:txBody>
          <a:bodyPr wrap="square" rtlCol="0">
            <a:spAutoFit/>
          </a:bodyPr>
          <a:lstStyle/>
          <a:p>
            <a:r>
              <a:rPr kumimoji="1" lang="en-US" altLang="ja-JP" sz="5400" b="1" dirty="0"/>
              <a:t>[</a:t>
            </a:r>
            <a:r>
              <a:rPr kumimoji="1" lang="ja-JP" altLang="en-US" sz="5400" b="1" dirty="0"/>
              <a:t>問</a:t>
            </a:r>
            <a:r>
              <a:rPr lang="en-US" altLang="ja-JP" sz="5400" b="1" dirty="0"/>
              <a:t>]</a:t>
            </a:r>
            <a:r>
              <a:rPr lang="ja-JP" altLang="en-US" sz="5400" b="1" dirty="0"/>
              <a:t>儲かる？</a:t>
            </a:r>
            <a:endParaRPr kumimoji="1" lang="ja-JP" altLang="en-US" sz="5400" b="1" dirty="0"/>
          </a:p>
        </p:txBody>
      </p:sp>
      <p:sp>
        <p:nvSpPr>
          <p:cNvPr id="3" name="テキスト ボックス 2">
            <a:extLst>
              <a:ext uri="{FF2B5EF4-FFF2-40B4-BE49-F238E27FC236}">
                <a16:creationId xmlns:a16="http://schemas.microsoft.com/office/drawing/2014/main" id="{B792E972-0316-4BDC-90DD-3AE94D56F918}"/>
              </a:ext>
            </a:extLst>
          </p:cNvPr>
          <p:cNvSpPr txBox="1"/>
          <p:nvPr/>
        </p:nvSpPr>
        <p:spPr>
          <a:xfrm>
            <a:off x="1404729" y="2425148"/>
            <a:ext cx="8905461" cy="2677656"/>
          </a:xfrm>
          <a:prstGeom prst="rect">
            <a:avLst/>
          </a:prstGeom>
          <a:noFill/>
        </p:spPr>
        <p:txBody>
          <a:bodyPr wrap="square" rtlCol="0">
            <a:spAutoFit/>
          </a:bodyPr>
          <a:lstStyle/>
          <a:p>
            <a:r>
              <a:rPr kumimoji="1" lang="en-US" altLang="ja-JP" sz="2400" dirty="0"/>
              <a:t>[</a:t>
            </a:r>
            <a:r>
              <a:rPr kumimoji="1" lang="ja-JP" altLang="en-US" sz="2400" dirty="0"/>
              <a:t>答</a:t>
            </a:r>
            <a:r>
              <a:rPr kumimoji="1" lang="en-US" altLang="ja-JP" sz="2400" dirty="0"/>
              <a:t>]</a:t>
            </a:r>
            <a:r>
              <a:rPr kumimoji="1" lang="ja-JP" altLang="en-US" sz="2400" dirty="0"/>
              <a:t> </a:t>
            </a:r>
            <a:endParaRPr kumimoji="1" lang="en-US" altLang="ja-JP" sz="2400" dirty="0"/>
          </a:p>
          <a:p>
            <a:r>
              <a:rPr lang="ja-JP" altLang="en-US" sz="2400" b="1" dirty="0"/>
              <a:t>技術力</a:t>
            </a:r>
            <a:r>
              <a:rPr lang="ja-JP" altLang="en-US" sz="2400" dirty="0"/>
              <a:t>、</a:t>
            </a:r>
            <a:r>
              <a:rPr lang="ja-JP" altLang="en-US" sz="2400" b="1" dirty="0"/>
              <a:t>リスケスキル</a:t>
            </a:r>
            <a:r>
              <a:rPr lang="ja-JP" altLang="en-US" sz="2400" dirty="0"/>
              <a:t>、</a:t>
            </a:r>
            <a:r>
              <a:rPr lang="ja-JP" altLang="en-US" sz="2400" b="1" dirty="0"/>
              <a:t>根性</a:t>
            </a:r>
            <a:r>
              <a:rPr lang="ja-JP" altLang="en-US" sz="2400" dirty="0"/>
              <a:t>があれば可能。</a:t>
            </a:r>
            <a:endParaRPr lang="en-US" altLang="ja-JP" sz="2400" dirty="0"/>
          </a:p>
          <a:p>
            <a:r>
              <a:rPr lang="ja-JP" altLang="en-US" sz="2400" dirty="0"/>
              <a:t>さらに儲けるには、通年雇用＆機械導入＆規模拡大だが、技術力やリスケスキルが低い状況での規模拡大は危険（計画が狂ったときのリスクが高い）</a:t>
            </a:r>
            <a:endParaRPr lang="en-US" altLang="ja-JP" sz="2400" dirty="0"/>
          </a:p>
          <a:p>
            <a:r>
              <a:rPr lang="ja-JP" altLang="en-US" sz="2400" dirty="0"/>
              <a:t>感覚的には、２～３名規模の若干所得低めの層が多い。</a:t>
            </a:r>
            <a:endParaRPr lang="en-US" altLang="ja-JP" sz="2400" dirty="0"/>
          </a:p>
          <a:p>
            <a:r>
              <a:rPr lang="ja-JP" altLang="en-US" sz="2400" dirty="0"/>
              <a:t>収入は年中あるので心臓にはやさしい。</a:t>
            </a:r>
            <a:endParaRPr lang="en-US" altLang="ja-JP" sz="2400" dirty="0"/>
          </a:p>
        </p:txBody>
      </p:sp>
    </p:spTree>
    <p:extLst>
      <p:ext uri="{BB962C8B-B14F-4D97-AF65-F5344CB8AC3E}">
        <p14:creationId xmlns:p14="http://schemas.microsoft.com/office/powerpoint/2010/main" val="4165072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BD52CD9-49C2-485D-90EE-B28335AF6A5E}"/>
              </a:ext>
            </a:extLst>
          </p:cNvPr>
          <p:cNvSpPr txBox="1"/>
          <p:nvPr/>
        </p:nvSpPr>
        <p:spPr>
          <a:xfrm>
            <a:off x="424068" y="454413"/>
            <a:ext cx="6215271" cy="584775"/>
          </a:xfrm>
          <a:prstGeom prst="rect">
            <a:avLst/>
          </a:prstGeom>
          <a:noFill/>
        </p:spPr>
        <p:txBody>
          <a:bodyPr wrap="square" rtlCol="0">
            <a:spAutoFit/>
          </a:bodyPr>
          <a:lstStyle/>
          <a:p>
            <a:r>
              <a:rPr kumimoji="1" lang="en-US" altLang="ja-JP" sz="3200" b="1" dirty="0"/>
              <a:t>[</a:t>
            </a:r>
            <a:r>
              <a:rPr kumimoji="1" lang="ja-JP" altLang="en-US" sz="3200" b="1" dirty="0"/>
              <a:t>問</a:t>
            </a:r>
            <a:r>
              <a:rPr lang="en-US" altLang="ja-JP" sz="3200" b="1" dirty="0"/>
              <a:t>]</a:t>
            </a:r>
            <a:r>
              <a:rPr lang="ja-JP" altLang="en-US" sz="3200" b="1" dirty="0"/>
              <a:t>無農薬栽培できる？</a:t>
            </a:r>
            <a:endParaRPr kumimoji="1" lang="ja-JP" altLang="en-US" sz="3200" b="1" dirty="0"/>
          </a:p>
        </p:txBody>
      </p:sp>
      <p:sp>
        <p:nvSpPr>
          <p:cNvPr id="3" name="テキスト ボックス 2">
            <a:extLst>
              <a:ext uri="{FF2B5EF4-FFF2-40B4-BE49-F238E27FC236}">
                <a16:creationId xmlns:a16="http://schemas.microsoft.com/office/drawing/2014/main" id="{C05C492C-B1AB-48BB-BD23-91C6061592E7}"/>
              </a:ext>
            </a:extLst>
          </p:cNvPr>
          <p:cNvSpPr txBox="1"/>
          <p:nvPr/>
        </p:nvSpPr>
        <p:spPr>
          <a:xfrm>
            <a:off x="424067" y="1039188"/>
            <a:ext cx="8905461" cy="1200329"/>
          </a:xfrm>
          <a:prstGeom prst="rect">
            <a:avLst/>
          </a:prstGeom>
          <a:noFill/>
        </p:spPr>
        <p:txBody>
          <a:bodyPr wrap="square" rtlCol="0">
            <a:spAutoFit/>
          </a:bodyPr>
          <a:lstStyle/>
          <a:p>
            <a:r>
              <a:rPr kumimoji="1" lang="en-US" altLang="ja-JP" sz="2400" dirty="0"/>
              <a:t>[</a:t>
            </a:r>
            <a:r>
              <a:rPr kumimoji="1" lang="ja-JP" altLang="en-US" sz="2400" dirty="0"/>
              <a:t>答</a:t>
            </a:r>
            <a:r>
              <a:rPr kumimoji="1" lang="en-US" altLang="ja-JP" sz="2400" dirty="0"/>
              <a:t>]</a:t>
            </a:r>
            <a:r>
              <a:rPr kumimoji="1" lang="ja-JP" altLang="en-US" sz="2400" dirty="0"/>
              <a:t> ５～７月収穫はさび病が出るのでたぶん厳しい</a:t>
            </a:r>
            <a:endParaRPr kumimoji="1" lang="en-US" altLang="ja-JP" sz="2400" dirty="0"/>
          </a:p>
          <a:p>
            <a:r>
              <a:rPr kumimoji="1" lang="ja-JP" altLang="en-US" sz="2400" dirty="0"/>
              <a:t>　　８～１０月収穫は収量定価＆葉がボロボロならいけそう</a:t>
            </a:r>
            <a:endParaRPr kumimoji="1" lang="en-US" altLang="ja-JP" sz="2400" dirty="0"/>
          </a:p>
          <a:p>
            <a:r>
              <a:rPr lang="ja-JP" altLang="en-US" sz="2400" dirty="0"/>
              <a:t>　　その他の季節は連作を避ければいけそう</a:t>
            </a:r>
            <a:endParaRPr lang="en-US" altLang="ja-JP" sz="2400" dirty="0"/>
          </a:p>
        </p:txBody>
      </p:sp>
      <p:sp>
        <p:nvSpPr>
          <p:cNvPr id="4" name="テキスト ボックス 3">
            <a:extLst>
              <a:ext uri="{FF2B5EF4-FFF2-40B4-BE49-F238E27FC236}">
                <a16:creationId xmlns:a16="http://schemas.microsoft.com/office/drawing/2014/main" id="{C890B9C6-D44B-4A22-A024-FBFE974E507B}"/>
              </a:ext>
            </a:extLst>
          </p:cNvPr>
          <p:cNvSpPr txBox="1"/>
          <p:nvPr/>
        </p:nvSpPr>
        <p:spPr>
          <a:xfrm>
            <a:off x="424067" y="2610577"/>
            <a:ext cx="6215271" cy="584775"/>
          </a:xfrm>
          <a:prstGeom prst="rect">
            <a:avLst/>
          </a:prstGeom>
          <a:noFill/>
        </p:spPr>
        <p:txBody>
          <a:bodyPr wrap="square" rtlCol="0">
            <a:spAutoFit/>
          </a:bodyPr>
          <a:lstStyle/>
          <a:p>
            <a:r>
              <a:rPr kumimoji="1" lang="en-US" altLang="ja-JP" sz="3200" b="1" dirty="0"/>
              <a:t>[</a:t>
            </a:r>
            <a:r>
              <a:rPr kumimoji="1" lang="ja-JP" altLang="en-US" sz="3200" b="1" dirty="0"/>
              <a:t>問</a:t>
            </a:r>
            <a:r>
              <a:rPr lang="en-US" altLang="ja-JP" sz="3200" b="1" dirty="0"/>
              <a:t>]</a:t>
            </a:r>
            <a:r>
              <a:rPr lang="ja-JP" altLang="en-US" sz="3200" b="1" dirty="0"/>
              <a:t>ネット販売向き？</a:t>
            </a:r>
            <a:endParaRPr kumimoji="1" lang="ja-JP" altLang="en-US" sz="3200" b="1" dirty="0"/>
          </a:p>
        </p:txBody>
      </p:sp>
      <p:sp>
        <p:nvSpPr>
          <p:cNvPr id="5" name="テキスト ボックス 4">
            <a:extLst>
              <a:ext uri="{FF2B5EF4-FFF2-40B4-BE49-F238E27FC236}">
                <a16:creationId xmlns:a16="http://schemas.microsoft.com/office/drawing/2014/main" id="{578DBB4B-FF79-407C-ACD9-1A3623EE855E}"/>
              </a:ext>
            </a:extLst>
          </p:cNvPr>
          <p:cNvSpPr txBox="1"/>
          <p:nvPr/>
        </p:nvSpPr>
        <p:spPr>
          <a:xfrm>
            <a:off x="424067" y="3200984"/>
            <a:ext cx="9740350" cy="461665"/>
          </a:xfrm>
          <a:prstGeom prst="rect">
            <a:avLst/>
          </a:prstGeom>
          <a:noFill/>
        </p:spPr>
        <p:txBody>
          <a:bodyPr wrap="square" rtlCol="0">
            <a:spAutoFit/>
          </a:bodyPr>
          <a:lstStyle/>
          <a:p>
            <a:r>
              <a:rPr kumimoji="1" lang="en-US" altLang="ja-JP" sz="2400" dirty="0"/>
              <a:t>[</a:t>
            </a:r>
            <a:r>
              <a:rPr kumimoji="1" lang="ja-JP" altLang="en-US" sz="2400" dirty="0"/>
              <a:t>答</a:t>
            </a:r>
            <a:r>
              <a:rPr lang="en-US" altLang="ja-JP" sz="2400" dirty="0"/>
              <a:t>]</a:t>
            </a:r>
            <a:r>
              <a:rPr lang="ja-JP" altLang="en-US" sz="2400" dirty="0"/>
              <a:t>単価が安く大量購入するものでないため、向いていないと思う</a:t>
            </a:r>
            <a:endParaRPr lang="en-US" altLang="ja-JP" sz="2400" dirty="0"/>
          </a:p>
        </p:txBody>
      </p:sp>
      <p:sp>
        <p:nvSpPr>
          <p:cNvPr id="6" name="テキスト ボックス 5">
            <a:extLst>
              <a:ext uri="{FF2B5EF4-FFF2-40B4-BE49-F238E27FC236}">
                <a16:creationId xmlns:a16="http://schemas.microsoft.com/office/drawing/2014/main" id="{05A8D5F3-5119-4A1F-A132-7C898773F7A2}"/>
              </a:ext>
            </a:extLst>
          </p:cNvPr>
          <p:cNvSpPr txBox="1"/>
          <p:nvPr/>
        </p:nvSpPr>
        <p:spPr>
          <a:xfrm>
            <a:off x="424067" y="4033709"/>
            <a:ext cx="6215271" cy="584775"/>
          </a:xfrm>
          <a:prstGeom prst="rect">
            <a:avLst/>
          </a:prstGeom>
          <a:noFill/>
        </p:spPr>
        <p:txBody>
          <a:bodyPr wrap="square" rtlCol="0">
            <a:spAutoFit/>
          </a:bodyPr>
          <a:lstStyle/>
          <a:p>
            <a:r>
              <a:rPr kumimoji="1" lang="en-US" altLang="ja-JP" sz="3200" b="1" dirty="0"/>
              <a:t>[</a:t>
            </a:r>
            <a:r>
              <a:rPr kumimoji="1" lang="ja-JP" altLang="en-US" sz="3200" b="1" dirty="0"/>
              <a:t>問</a:t>
            </a:r>
            <a:r>
              <a:rPr lang="en-US" altLang="ja-JP" sz="3200" b="1" dirty="0"/>
              <a:t>]</a:t>
            </a:r>
            <a:r>
              <a:rPr lang="ja-JP" altLang="en-US" sz="3200" b="1" dirty="0"/>
              <a:t>収穫体験向き？</a:t>
            </a:r>
            <a:endParaRPr kumimoji="1" lang="ja-JP" altLang="en-US" sz="3200" b="1" dirty="0"/>
          </a:p>
        </p:txBody>
      </p:sp>
      <p:sp>
        <p:nvSpPr>
          <p:cNvPr id="7" name="テキスト ボックス 6">
            <a:extLst>
              <a:ext uri="{FF2B5EF4-FFF2-40B4-BE49-F238E27FC236}">
                <a16:creationId xmlns:a16="http://schemas.microsoft.com/office/drawing/2014/main" id="{C7C1C442-73CA-4143-BD13-E6DF025C5A7C}"/>
              </a:ext>
            </a:extLst>
          </p:cNvPr>
          <p:cNvSpPr txBox="1"/>
          <p:nvPr/>
        </p:nvSpPr>
        <p:spPr>
          <a:xfrm>
            <a:off x="424067" y="4624116"/>
            <a:ext cx="8905461" cy="830997"/>
          </a:xfrm>
          <a:prstGeom prst="rect">
            <a:avLst/>
          </a:prstGeom>
          <a:noFill/>
        </p:spPr>
        <p:txBody>
          <a:bodyPr wrap="square" rtlCol="0">
            <a:spAutoFit/>
          </a:bodyPr>
          <a:lstStyle/>
          <a:p>
            <a:r>
              <a:rPr kumimoji="1" lang="en-US" altLang="ja-JP" sz="2400" dirty="0"/>
              <a:t>[</a:t>
            </a:r>
            <a:r>
              <a:rPr kumimoji="1" lang="ja-JP" altLang="en-US" sz="2400" dirty="0"/>
              <a:t>答</a:t>
            </a:r>
            <a:r>
              <a:rPr lang="en-US" altLang="ja-JP" sz="2400" dirty="0"/>
              <a:t>]</a:t>
            </a:r>
            <a:r>
              <a:rPr lang="ja-JP" altLang="en-US" sz="2400" dirty="0"/>
              <a:t>喜んでもらえるが全量買い取りは厳しい。</a:t>
            </a:r>
            <a:endParaRPr lang="en-US" altLang="ja-JP" sz="2400" dirty="0"/>
          </a:p>
          <a:p>
            <a:r>
              <a:rPr lang="ja-JP" altLang="en-US" sz="2400" dirty="0"/>
              <a:t>　　出荷に回してもよいが、素人収穫では葉を折る懸念がある</a:t>
            </a:r>
            <a:endParaRPr lang="en-US" altLang="ja-JP" sz="2400" dirty="0"/>
          </a:p>
        </p:txBody>
      </p:sp>
    </p:spTree>
    <p:extLst>
      <p:ext uri="{BB962C8B-B14F-4D97-AF65-F5344CB8AC3E}">
        <p14:creationId xmlns:p14="http://schemas.microsoft.com/office/powerpoint/2010/main" val="27182384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a:extLst>
              <a:ext uri="{FF2B5EF4-FFF2-40B4-BE49-F238E27FC236}">
                <a16:creationId xmlns:a16="http://schemas.microsoft.com/office/drawing/2014/main" id="{557D719C-75AB-4D25-86E3-D0DAA83AA6D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81487" y="2650433"/>
            <a:ext cx="6160411" cy="3349901"/>
          </a:xfrm>
          <a:prstGeom prst="rect">
            <a:avLst/>
          </a:prstGeom>
        </p:spPr>
      </p:pic>
      <p:sp>
        <p:nvSpPr>
          <p:cNvPr id="2" name="テキスト ボックス 1">
            <a:extLst>
              <a:ext uri="{FF2B5EF4-FFF2-40B4-BE49-F238E27FC236}">
                <a16:creationId xmlns:a16="http://schemas.microsoft.com/office/drawing/2014/main" id="{73B37F84-555F-4D4C-B7DF-9588E17EA656}"/>
              </a:ext>
            </a:extLst>
          </p:cNvPr>
          <p:cNvSpPr txBox="1"/>
          <p:nvPr/>
        </p:nvSpPr>
        <p:spPr>
          <a:xfrm>
            <a:off x="2955236" y="1881811"/>
            <a:ext cx="5751443" cy="1323439"/>
          </a:xfrm>
          <a:prstGeom prst="rect">
            <a:avLst/>
          </a:prstGeom>
          <a:noFill/>
        </p:spPr>
        <p:txBody>
          <a:bodyPr wrap="square" rtlCol="0">
            <a:spAutoFit/>
          </a:bodyPr>
          <a:lstStyle/>
          <a:p>
            <a:r>
              <a:rPr kumimoji="1" lang="ja-JP" altLang="en-US" sz="8000" b="1" dirty="0"/>
              <a:t>基礎知識編</a:t>
            </a:r>
          </a:p>
        </p:txBody>
      </p:sp>
    </p:spTree>
    <p:extLst>
      <p:ext uri="{BB962C8B-B14F-4D97-AF65-F5344CB8AC3E}">
        <p14:creationId xmlns:p14="http://schemas.microsoft.com/office/powerpoint/2010/main" val="9108011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0856806-5520-4B7D-BED8-06B1E7F2143B}"/>
              </a:ext>
            </a:extLst>
          </p:cNvPr>
          <p:cNvSpPr txBox="1"/>
          <p:nvPr/>
        </p:nvSpPr>
        <p:spPr>
          <a:xfrm>
            <a:off x="742121" y="530087"/>
            <a:ext cx="3250821" cy="584775"/>
          </a:xfrm>
          <a:prstGeom prst="rect">
            <a:avLst/>
          </a:prstGeom>
          <a:noFill/>
        </p:spPr>
        <p:txBody>
          <a:bodyPr wrap="square" rtlCol="0">
            <a:spAutoFit/>
          </a:bodyPr>
          <a:lstStyle/>
          <a:p>
            <a:r>
              <a:rPr kumimoji="1" lang="ja-JP" altLang="en-US" sz="3200" b="1" dirty="0"/>
              <a:t>＜ネギの余命＞</a:t>
            </a:r>
          </a:p>
        </p:txBody>
      </p:sp>
      <p:pic>
        <p:nvPicPr>
          <p:cNvPr id="2050" name="Picture 2" descr="白ネギ に対する画像結果">
            <a:extLst>
              <a:ext uri="{FF2B5EF4-FFF2-40B4-BE49-F238E27FC236}">
                <a16:creationId xmlns:a16="http://schemas.microsoft.com/office/drawing/2014/main" id="{533F7C94-F09A-49EC-A1B9-400C7972A7B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475797" y="1259785"/>
            <a:ext cx="1952625"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白ネギ に対する画像結果">
            <a:extLst>
              <a:ext uri="{FF2B5EF4-FFF2-40B4-BE49-F238E27FC236}">
                <a16:creationId xmlns:a16="http://schemas.microsoft.com/office/drawing/2014/main" id="{41394503-952D-40FE-850A-748CC80B243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04452" y="1259785"/>
            <a:ext cx="2171700" cy="1714500"/>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白ネギ に対する画像結果">
            <a:extLst>
              <a:ext uri="{FF2B5EF4-FFF2-40B4-BE49-F238E27FC236}">
                <a16:creationId xmlns:a16="http://schemas.microsoft.com/office/drawing/2014/main" id="{66B3C98D-FCD0-43FF-A77D-55DF9F1AB4D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54045" y="1259785"/>
            <a:ext cx="2733675" cy="1714500"/>
          </a:xfrm>
          <a:prstGeom prst="rect">
            <a:avLst/>
          </a:prstGeom>
          <a:noFill/>
          <a:extLst>
            <a:ext uri="{909E8E84-426E-40DD-AFC4-6F175D3DCCD1}">
              <a14:hiddenFill xmlns:a14="http://schemas.microsoft.com/office/drawing/2010/main">
                <a:solidFill>
                  <a:srgbClr val="FFFFFF"/>
                </a:solidFill>
              </a14:hiddenFill>
            </a:ext>
          </a:extLst>
        </p:spPr>
      </p:pic>
      <p:sp>
        <p:nvSpPr>
          <p:cNvPr id="3" name="テキスト ボックス 2">
            <a:extLst>
              <a:ext uri="{FF2B5EF4-FFF2-40B4-BE49-F238E27FC236}">
                <a16:creationId xmlns:a16="http://schemas.microsoft.com/office/drawing/2014/main" id="{EB0CDE20-8BCC-4C24-9626-80D96AC9CFE5}"/>
              </a:ext>
            </a:extLst>
          </p:cNvPr>
          <p:cNvSpPr txBox="1"/>
          <p:nvPr/>
        </p:nvSpPr>
        <p:spPr>
          <a:xfrm>
            <a:off x="3670852" y="3059668"/>
            <a:ext cx="1484244" cy="707886"/>
          </a:xfrm>
          <a:prstGeom prst="rect">
            <a:avLst/>
          </a:prstGeom>
          <a:noFill/>
        </p:spPr>
        <p:txBody>
          <a:bodyPr wrap="square" rtlCol="0">
            <a:spAutoFit/>
          </a:bodyPr>
          <a:lstStyle/>
          <a:p>
            <a:r>
              <a:rPr lang="ja-JP" altLang="en-US" sz="2000" dirty="0"/>
              <a:t>圃場で</a:t>
            </a:r>
            <a:endParaRPr lang="en-US" altLang="ja-JP" sz="2000" dirty="0"/>
          </a:p>
          <a:p>
            <a:r>
              <a:rPr lang="ja-JP" altLang="en-US" sz="2000" dirty="0"/>
              <a:t>仕上がり後</a:t>
            </a:r>
            <a:endParaRPr kumimoji="1" lang="ja-JP" altLang="en-US" sz="2000" dirty="0"/>
          </a:p>
        </p:txBody>
      </p:sp>
      <p:sp>
        <p:nvSpPr>
          <p:cNvPr id="7" name="テキスト ボックス 6">
            <a:extLst>
              <a:ext uri="{FF2B5EF4-FFF2-40B4-BE49-F238E27FC236}">
                <a16:creationId xmlns:a16="http://schemas.microsoft.com/office/drawing/2014/main" id="{19B87E7A-E1BA-4827-B660-D6484E4CEAE4}"/>
              </a:ext>
            </a:extLst>
          </p:cNvPr>
          <p:cNvSpPr txBox="1"/>
          <p:nvPr/>
        </p:nvSpPr>
        <p:spPr>
          <a:xfrm>
            <a:off x="6473687" y="3059668"/>
            <a:ext cx="1033670" cy="400110"/>
          </a:xfrm>
          <a:prstGeom prst="rect">
            <a:avLst/>
          </a:prstGeom>
          <a:noFill/>
        </p:spPr>
        <p:txBody>
          <a:bodyPr wrap="square" rtlCol="0">
            <a:spAutoFit/>
          </a:bodyPr>
          <a:lstStyle/>
          <a:p>
            <a:r>
              <a:rPr lang="ja-JP" altLang="en-US" sz="2000" dirty="0"/>
              <a:t>収穫後</a:t>
            </a:r>
            <a:endParaRPr kumimoji="1" lang="ja-JP" altLang="en-US" sz="2000" dirty="0"/>
          </a:p>
        </p:txBody>
      </p:sp>
      <p:sp>
        <p:nvSpPr>
          <p:cNvPr id="8" name="テキスト ボックス 7">
            <a:extLst>
              <a:ext uri="{FF2B5EF4-FFF2-40B4-BE49-F238E27FC236}">
                <a16:creationId xmlns:a16="http://schemas.microsoft.com/office/drawing/2014/main" id="{189092CA-31C6-4863-9382-90AE10E8FC37}"/>
              </a:ext>
            </a:extLst>
          </p:cNvPr>
          <p:cNvSpPr txBox="1"/>
          <p:nvPr/>
        </p:nvSpPr>
        <p:spPr>
          <a:xfrm>
            <a:off x="9356035" y="3059668"/>
            <a:ext cx="1033670" cy="400110"/>
          </a:xfrm>
          <a:prstGeom prst="rect">
            <a:avLst/>
          </a:prstGeom>
          <a:noFill/>
        </p:spPr>
        <p:txBody>
          <a:bodyPr wrap="square" rtlCol="0">
            <a:spAutoFit/>
          </a:bodyPr>
          <a:lstStyle/>
          <a:p>
            <a:r>
              <a:rPr lang="ja-JP" altLang="en-US" sz="2000" dirty="0"/>
              <a:t>調製後</a:t>
            </a:r>
            <a:endParaRPr kumimoji="1" lang="ja-JP" altLang="en-US" sz="2000" dirty="0"/>
          </a:p>
        </p:txBody>
      </p:sp>
      <p:sp>
        <p:nvSpPr>
          <p:cNvPr id="4" name="正方形/長方形 3">
            <a:extLst>
              <a:ext uri="{FF2B5EF4-FFF2-40B4-BE49-F238E27FC236}">
                <a16:creationId xmlns:a16="http://schemas.microsoft.com/office/drawing/2014/main" id="{CC4856FD-71D2-4DFE-8D96-1F6D69E3C1F5}"/>
              </a:ext>
            </a:extLst>
          </p:cNvPr>
          <p:cNvSpPr/>
          <p:nvPr/>
        </p:nvSpPr>
        <p:spPr>
          <a:xfrm>
            <a:off x="3260035" y="1053308"/>
            <a:ext cx="2358887" cy="5023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0" name="正方形/長方形 9">
            <a:extLst>
              <a:ext uri="{FF2B5EF4-FFF2-40B4-BE49-F238E27FC236}">
                <a16:creationId xmlns:a16="http://schemas.microsoft.com/office/drawing/2014/main" id="{41F4783F-D1B1-4EBE-8643-5CD8F41E840B}"/>
              </a:ext>
            </a:extLst>
          </p:cNvPr>
          <p:cNvSpPr/>
          <p:nvPr/>
        </p:nvSpPr>
        <p:spPr>
          <a:xfrm>
            <a:off x="5627204" y="1053308"/>
            <a:ext cx="2581068" cy="5023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正方形/長方形 10">
            <a:extLst>
              <a:ext uri="{FF2B5EF4-FFF2-40B4-BE49-F238E27FC236}">
                <a16:creationId xmlns:a16="http://schemas.microsoft.com/office/drawing/2014/main" id="{E7CC04A1-97AF-43E8-A24D-2AD03B79CE4D}"/>
              </a:ext>
            </a:extLst>
          </p:cNvPr>
          <p:cNvSpPr/>
          <p:nvPr/>
        </p:nvSpPr>
        <p:spPr>
          <a:xfrm>
            <a:off x="8199058" y="1053308"/>
            <a:ext cx="3101009" cy="5023432"/>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2" name="正方形/長方形 11">
            <a:extLst>
              <a:ext uri="{FF2B5EF4-FFF2-40B4-BE49-F238E27FC236}">
                <a16:creationId xmlns:a16="http://schemas.microsoft.com/office/drawing/2014/main" id="{ECD8B7D8-DCD2-46DE-A1F6-4B823D584F02}"/>
              </a:ext>
            </a:extLst>
          </p:cNvPr>
          <p:cNvSpPr/>
          <p:nvPr/>
        </p:nvSpPr>
        <p:spPr>
          <a:xfrm>
            <a:off x="914400" y="3767553"/>
            <a:ext cx="10376452" cy="1137616"/>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正方形/長方形 12">
            <a:extLst>
              <a:ext uri="{FF2B5EF4-FFF2-40B4-BE49-F238E27FC236}">
                <a16:creationId xmlns:a16="http://schemas.microsoft.com/office/drawing/2014/main" id="{D77BDD2F-C8AC-4AD8-BBDD-A4CC8A209630}"/>
              </a:ext>
            </a:extLst>
          </p:cNvPr>
          <p:cNvSpPr/>
          <p:nvPr/>
        </p:nvSpPr>
        <p:spPr>
          <a:xfrm>
            <a:off x="930241" y="4905169"/>
            <a:ext cx="10376452" cy="117157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CD99F14C-6494-4A6C-A0DF-F76342ABC8D3}"/>
              </a:ext>
            </a:extLst>
          </p:cNvPr>
          <p:cNvSpPr txBox="1"/>
          <p:nvPr/>
        </p:nvSpPr>
        <p:spPr>
          <a:xfrm>
            <a:off x="1605999" y="4193088"/>
            <a:ext cx="1099930" cy="523220"/>
          </a:xfrm>
          <a:prstGeom prst="rect">
            <a:avLst/>
          </a:prstGeom>
          <a:noFill/>
        </p:spPr>
        <p:txBody>
          <a:bodyPr wrap="square" rtlCol="0">
            <a:spAutoFit/>
          </a:bodyPr>
          <a:lstStyle/>
          <a:p>
            <a:r>
              <a:rPr kumimoji="1" lang="ja-JP" altLang="en-US" sz="2800" dirty="0"/>
              <a:t>真冬</a:t>
            </a:r>
          </a:p>
        </p:txBody>
      </p:sp>
      <p:sp>
        <p:nvSpPr>
          <p:cNvPr id="15" name="テキスト ボックス 14">
            <a:extLst>
              <a:ext uri="{FF2B5EF4-FFF2-40B4-BE49-F238E27FC236}">
                <a16:creationId xmlns:a16="http://schemas.microsoft.com/office/drawing/2014/main" id="{69361143-BF7E-47DC-BB1C-53CD2F8953E1}"/>
              </a:ext>
            </a:extLst>
          </p:cNvPr>
          <p:cNvSpPr txBox="1"/>
          <p:nvPr/>
        </p:nvSpPr>
        <p:spPr>
          <a:xfrm>
            <a:off x="1592399" y="5269666"/>
            <a:ext cx="1099930" cy="523220"/>
          </a:xfrm>
          <a:prstGeom prst="rect">
            <a:avLst/>
          </a:prstGeom>
          <a:noFill/>
        </p:spPr>
        <p:txBody>
          <a:bodyPr wrap="square" rtlCol="0">
            <a:spAutoFit/>
          </a:bodyPr>
          <a:lstStyle/>
          <a:p>
            <a:r>
              <a:rPr kumimoji="1" lang="ja-JP" altLang="en-US" sz="2800" dirty="0"/>
              <a:t>真夏</a:t>
            </a:r>
          </a:p>
        </p:txBody>
      </p:sp>
      <p:sp>
        <p:nvSpPr>
          <p:cNvPr id="16" name="テキスト ボックス 15">
            <a:extLst>
              <a:ext uri="{FF2B5EF4-FFF2-40B4-BE49-F238E27FC236}">
                <a16:creationId xmlns:a16="http://schemas.microsoft.com/office/drawing/2014/main" id="{82FCB7F2-1465-47F1-9360-A02F4204234F}"/>
              </a:ext>
            </a:extLst>
          </p:cNvPr>
          <p:cNvSpPr txBox="1"/>
          <p:nvPr/>
        </p:nvSpPr>
        <p:spPr>
          <a:xfrm>
            <a:off x="3933834" y="4074751"/>
            <a:ext cx="1539480" cy="523220"/>
          </a:xfrm>
          <a:prstGeom prst="rect">
            <a:avLst/>
          </a:prstGeom>
          <a:noFill/>
        </p:spPr>
        <p:txBody>
          <a:bodyPr wrap="square" rtlCol="0">
            <a:spAutoFit/>
          </a:bodyPr>
          <a:lstStyle/>
          <a:p>
            <a:r>
              <a:rPr lang="en-US" altLang="ja-JP" sz="2800" dirty="0"/>
              <a:t>2</a:t>
            </a:r>
            <a:r>
              <a:rPr lang="ja-JP" altLang="en-US" sz="2800" dirty="0"/>
              <a:t>ヵ月</a:t>
            </a:r>
            <a:endParaRPr kumimoji="1" lang="ja-JP" altLang="en-US" sz="2800" dirty="0"/>
          </a:p>
        </p:txBody>
      </p:sp>
      <p:sp>
        <p:nvSpPr>
          <p:cNvPr id="18" name="テキスト ボックス 17">
            <a:extLst>
              <a:ext uri="{FF2B5EF4-FFF2-40B4-BE49-F238E27FC236}">
                <a16:creationId xmlns:a16="http://schemas.microsoft.com/office/drawing/2014/main" id="{927D57B1-C7E2-460D-88E0-C12ED750AD39}"/>
              </a:ext>
            </a:extLst>
          </p:cNvPr>
          <p:cNvSpPr txBox="1"/>
          <p:nvPr/>
        </p:nvSpPr>
        <p:spPr>
          <a:xfrm>
            <a:off x="6313728" y="4016499"/>
            <a:ext cx="1539480" cy="523220"/>
          </a:xfrm>
          <a:prstGeom prst="rect">
            <a:avLst/>
          </a:prstGeom>
          <a:noFill/>
        </p:spPr>
        <p:txBody>
          <a:bodyPr wrap="square" rtlCol="0">
            <a:spAutoFit/>
          </a:bodyPr>
          <a:lstStyle/>
          <a:p>
            <a:r>
              <a:rPr lang="en-US" altLang="ja-JP" sz="2800" dirty="0"/>
              <a:t>1</a:t>
            </a:r>
            <a:r>
              <a:rPr lang="ja-JP" altLang="en-US" sz="2800" dirty="0"/>
              <a:t>週間</a:t>
            </a:r>
            <a:endParaRPr kumimoji="1" lang="ja-JP" altLang="en-US" sz="2800" dirty="0"/>
          </a:p>
        </p:txBody>
      </p:sp>
      <p:sp>
        <p:nvSpPr>
          <p:cNvPr id="19" name="テキスト ボックス 18">
            <a:extLst>
              <a:ext uri="{FF2B5EF4-FFF2-40B4-BE49-F238E27FC236}">
                <a16:creationId xmlns:a16="http://schemas.microsoft.com/office/drawing/2014/main" id="{EBA6274C-D7A0-4A69-AD21-C4EA633BDC52}"/>
              </a:ext>
            </a:extLst>
          </p:cNvPr>
          <p:cNvSpPr txBox="1"/>
          <p:nvPr/>
        </p:nvSpPr>
        <p:spPr>
          <a:xfrm>
            <a:off x="9456536" y="4016499"/>
            <a:ext cx="933169" cy="523220"/>
          </a:xfrm>
          <a:prstGeom prst="rect">
            <a:avLst/>
          </a:prstGeom>
          <a:noFill/>
        </p:spPr>
        <p:txBody>
          <a:bodyPr wrap="square" rtlCol="0">
            <a:spAutoFit/>
          </a:bodyPr>
          <a:lstStyle/>
          <a:p>
            <a:r>
              <a:rPr lang="en-US" altLang="ja-JP" sz="2800" dirty="0"/>
              <a:t>3</a:t>
            </a:r>
            <a:r>
              <a:rPr lang="ja-JP" altLang="en-US" sz="2800" dirty="0"/>
              <a:t>日</a:t>
            </a:r>
            <a:endParaRPr kumimoji="1" lang="ja-JP" altLang="en-US" sz="2800" dirty="0"/>
          </a:p>
        </p:txBody>
      </p:sp>
      <p:sp>
        <p:nvSpPr>
          <p:cNvPr id="20" name="テキスト ボックス 19">
            <a:extLst>
              <a:ext uri="{FF2B5EF4-FFF2-40B4-BE49-F238E27FC236}">
                <a16:creationId xmlns:a16="http://schemas.microsoft.com/office/drawing/2014/main" id="{E09B8B55-3371-4CD4-A8B6-6B1907473458}"/>
              </a:ext>
            </a:extLst>
          </p:cNvPr>
          <p:cNvSpPr txBox="1"/>
          <p:nvPr/>
        </p:nvSpPr>
        <p:spPr>
          <a:xfrm>
            <a:off x="3883584" y="5269769"/>
            <a:ext cx="1539480" cy="523220"/>
          </a:xfrm>
          <a:prstGeom prst="rect">
            <a:avLst/>
          </a:prstGeom>
          <a:noFill/>
        </p:spPr>
        <p:txBody>
          <a:bodyPr wrap="square" rtlCol="0">
            <a:spAutoFit/>
          </a:bodyPr>
          <a:lstStyle/>
          <a:p>
            <a:r>
              <a:rPr lang="ja-JP" altLang="en-US" sz="2800" dirty="0"/>
              <a:t>２週間</a:t>
            </a:r>
            <a:endParaRPr kumimoji="1" lang="ja-JP" altLang="en-US" sz="2800" dirty="0"/>
          </a:p>
        </p:txBody>
      </p:sp>
      <p:sp>
        <p:nvSpPr>
          <p:cNvPr id="21" name="テキスト ボックス 20">
            <a:extLst>
              <a:ext uri="{FF2B5EF4-FFF2-40B4-BE49-F238E27FC236}">
                <a16:creationId xmlns:a16="http://schemas.microsoft.com/office/drawing/2014/main" id="{9AA1781D-CF61-4B25-B6EC-7111FC196770}"/>
              </a:ext>
            </a:extLst>
          </p:cNvPr>
          <p:cNvSpPr txBox="1"/>
          <p:nvPr/>
        </p:nvSpPr>
        <p:spPr>
          <a:xfrm>
            <a:off x="6492284" y="5230809"/>
            <a:ext cx="933271" cy="523220"/>
          </a:xfrm>
          <a:prstGeom prst="rect">
            <a:avLst/>
          </a:prstGeom>
          <a:noFill/>
        </p:spPr>
        <p:txBody>
          <a:bodyPr wrap="square" rtlCol="0">
            <a:spAutoFit/>
          </a:bodyPr>
          <a:lstStyle/>
          <a:p>
            <a:r>
              <a:rPr lang="en-US" altLang="ja-JP" sz="2800" dirty="0"/>
              <a:t>1</a:t>
            </a:r>
            <a:r>
              <a:rPr lang="ja-JP" altLang="en-US" sz="2800" dirty="0"/>
              <a:t>日</a:t>
            </a:r>
            <a:endParaRPr kumimoji="1" lang="ja-JP" altLang="en-US" sz="2800" dirty="0"/>
          </a:p>
        </p:txBody>
      </p:sp>
      <p:sp>
        <p:nvSpPr>
          <p:cNvPr id="22" name="テキスト ボックス 21">
            <a:extLst>
              <a:ext uri="{FF2B5EF4-FFF2-40B4-BE49-F238E27FC236}">
                <a16:creationId xmlns:a16="http://schemas.microsoft.com/office/drawing/2014/main" id="{FABCD055-34FD-448F-B56D-99464A630CC8}"/>
              </a:ext>
            </a:extLst>
          </p:cNvPr>
          <p:cNvSpPr txBox="1"/>
          <p:nvPr/>
        </p:nvSpPr>
        <p:spPr>
          <a:xfrm>
            <a:off x="9406234" y="5204576"/>
            <a:ext cx="933271" cy="523220"/>
          </a:xfrm>
          <a:prstGeom prst="rect">
            <a:avLst/>
          </a:prstGeom>
          <a:noFill/>
        </p:spPr>
        <p:txBody>
          <a:bodyPr wrap="square" rtlCol="0">
            <a:spAutoFit/>
          </a:bodyPr>
          <a:lstStyle/>
          <a:p>
            <a:r>
              <a:rPr lang="ja-JP" altLang="en-US" sz="2800" dirty="0"/>
              <a:t>半日</a:t>
            </a:r>
            <a:endParaRPr kumimoji="1" lang="ja-JP" altLang="en-US" sz="2800" dirty="0"/>
          </a:p>
        </p:txBody>
      </p:sp>
      <p:sp>
        <p:nvSpPr>
          <p:cNvPr id="23" name="テキスト ボックス 22">
            <a:extLst>
              <a:ext uri="{FF2B5EF4-FFF2-40B4-BE49-F238E27FC236}">
                <a16:creationId xmlns:a16="http://schemas.microsoft.com/office/drawing/2014/main" id="{27C1C0B4-CAB4-4FDC-93E2-88ACCEA98422}"/>
              </a:ext>
            </a:extLst>
          </p:cNvPr>
          <p:cNvSpPr txBox="1"/>
          <p:nvPr/>
        </p:nvSpPr>
        <p:spPr>
          <a:xfrm>
            <a:off x="842793" y="6121435"/>
            <a:ext cx="10463899" cy="523220"/>
          </a:xfrm>
          <a:prstGeom prst="rect">
            <a:avLst/>
          </a:prstGeom>
          <a:noFill/>
        </p:spPr>
        <p:txBody>
          <a:bodyPr wrap="square" rtlCol="0">
            <a:spAutoFit/>
          </a:bodyPr>
          <a:lstStyle/>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kumimoji="1" lang="ja-JP" altLang="en-US" sz="2800" dirty="0">
                <a:solidFill>
                  <a:srgbClr val="002060"/>
                </a:solidFill>
                <a:latin typeface="HGS創英角ｺﾞｼｯｸUB" panose="020B0A00000000000000" pitchFamily="50" charset="-128"/>
                <a:ea typeface="HGS創英角ｺﾞｼｯｸUB" panose="020B0A00000000000000" pitchFamily="50" charset="-128"/>
              </a:rPr>
              <a:t>収穫ペースを決められる。冬なら取り溜めも可能</a:t>
            </a:r>
          </a:p>
        </p:txBody>
      </p:sp>
    </p:spTree>
    <p:extLst>
      <p:ext uri="{BB962C8B-B14F-4D97-AF65-F5344CB8AC3E}">
        <p14:creationId xmlns:p14="http://schemas.microsoft.com/office/powerpoint/2010/main" val="16822897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a:extLst>
              <a:ext uri="{FF2B5EF4-FFF2-40B4-BE49-F238E27FC236}">
                <a16:creationId xmlns:a16="http://schemas.microsoft.com/office/drawing/2014/main" id="{D435D6B6-AAA2-4BF2-B40A-06ED4D1D4638}"/>
              </a:ext>
            </a:extLst>
          </p:cNvPr>
          <p:cNvSpPr txBox="1"/>
          <p:nvPr/>
        </p:nvSpPr>
        <p:spPr>
          <a:xfrm>
            <a:off x="3597864" y="680538"/>
            <a:ext cx="2771336" cy="4832092"/>
          </a:xfrm>
          <a:prstGeom prst="rect">
            <a:avLst/>
          </a:prstGeom>
          <a:noFill/>
        </p:spPr>
        <p:txBody>
          <a:bodyPr wrap="square" rtlCol="0">
            <a:spAutoFit/>
          </a:bodyPr>
          <a:lstStyle/>
          <a:p>
            <a:r>
              <a:rPr kumimoji="1" lang="ja-JP" altLang="en-US" sz="2800" b="1" dirty="0"/>
              <a:t>＜作業手順＞</a:t>
            </a:r>
            <a:endParaRPr kumimoji="1" lang="en-US" altLang="ja-JP" sz="2800" b="1" dirty="0"/>
          </a:p>
          <a:p>
            <a:endParaRPr lang="en-US" altLang="ja-JP" sz="2800" b="1" dirty="0"/>
          </a:p>
          <a:p>
            <a:r>
              <a:rPr kumimoji="1" lang="ja-JP" altLang="en-US" sz="2800" b="1" dirty="0"/>
              <a:t>１．播種</a:t>
            </a:r>
            <a:endParaRPr kumimoji="1" lang="en-US" altLang="ja-JP" sz="2800" b="1" dirty="0"/>
          </a:p>
          <a:p>
            <a:endParaRPr lang="en-US" altLang="ja-JP" sz="2800" b="1" dirty="0"/>
          </a:p>
          <a:p>
            <a:r>
              <a:rPr kumimoji="1" lang="ja-JP" altLang="en-US" sz="2800" b="1" dirty="0"/>
              <a:t>２．定植</a:t>
            </a:r>
            <a:endParaRPr kumimoji="1" lang="en-US" altLang="ja-JP" sz="2800" b="1" dirty="0"/>
          </a:p>
          <a:p>
            <a:endParaRPr lang="en-US" altLang="ja-JP" sz="2800" b="1" dirty="0"/>
          </a:p>
          <a:p>
            <a:r>
              <a:rPr kumimoji="1" lang="ja-JP" altLang="en-US" sz="2800" b="1" dirty="0"/>
              <a:t>３．土寄せ・他</a:t>
            </a:r>
            <a:endParaRPr kumimoji="1" lang="en-US" altLang="ja-JP" sz="2800" b="1" dirty="0"/>
          </a:p>
          <a:p>
            <a:endParaRPr lang="en-US" altLang="ja-JP" sz="2800" b="1" dirty="0"/>
          </a:p>
          <a:p>
            <a:r>
              <a:rPr kumimoji="1" lang="ja-JP" altLang="en-US" sz="2800" b="1" dirty="0"/>
              <a:t>４．収穫</a:t>
            </a:r>
            <a:endParaRPr kumimoji="1" lang="en-US" altLang="ja-JP" sz="2800" b="1" dirty="0"/>
          </a:p>
          <a:p>
            <a:endParaRPr lang="en-US" altLang="ja-JP" sz="2800" b="1" dirty="0"/>
          </a:p>
          <a:p>
            <a:r>
              <a:rPr kumimoji="1" lang="ja-JP" altLang="en-US" sz="2800" b="1" dirty="0"/>
              <a:t>５．調製</a:t>
            </a:r>
          </a:p>
        </p:txBody>
      </p:sp>
      <p:sp>
        <p:nvSpPr>
          <p:cNvPr id="8" name="テキスト ボックス 7">
            <a:extLst>
              <a:ext uri="{FF2B5EF4-FFF2-40B4-BE49-F238E27FC236}">
                <a16:creationId xmlns:a16="http://schemas.microsoft.com/office/drawing/2014/main" id="{F73B3A87-AF33-4988-9226-E16E13A89FFF}"/>
              </a:ext>
            </a:extLst>
          </p:cNvPr>
          <p:cNvSpPr txBox="1"/>
          <p:nvPr/>
        </p:nvSpPr>
        <p:spPr>
          <a:xfrm>
            <a:off x="6549735" y="680538"/>
            <a:ext cx="2771336" cy="4832092"/>
          </a:xfrm>
          <a:prstGeom prst="rect">
            <a:avLst/>
          </a:prstGeom>
          <a:noFill/>
        </p:spPr>
        <p:txBody>
          <a:bodyPr wrap="square" rtlCol="0">
            <a:spAutoFit/>
          </a:bodyPr>
          <a:lstStyle/>
          <a:p>
            <a:r>
              <a:rPr kumimoji="1" lang="ja-JP" altLang="en-US" sz="2800" b="1" dirty="0"/>
              <a:t>＜作業時間＞</a:t>
            </a:r>
            <a:endParaRPr kumimoji="1" lang="en-US" altLang="ja-JP" sz="2800" b="1" dirty="0"/>
          </a:p>
          <a:p>
            <a:endParaRPr lang="en-US" altLang="ja-JP" sz="2800" b="1" dirty="0"/>
          </a:p>
          <a:p>
            <a:endParaRPr kumimoji="1" lang="en-US" altLang="ja-JP" sz="2800" b="1" dirty="0"/>
          </a:p>
          <a:p>
            <a:endParaRPr lang="en-US" altLang="ja-JP" sz="2800" b="1" dirty="0"/>
          </a:p>
          <a:p>
            <a:r>
              <a:rPr kumimoji="1" lang="ja-JP" altLang="en-US" sz="2800" b="1" dirty="0"/>
              <a:t>　４０％</a:t>
            </a:r>
            <a:endParaRPr kumimoji="1" lang="en-US" altLang="ja-JP" sz="2800" b="1" dirty="0"/>
          </a:p>
          <a:p>
            <a:endParaRPr lang="en-US" altLang="ja-JP" sz="2800" b="1" dirty="0"/>
          </a:p>
          <a:p>
            <a:endParaRPr kumimoji="1" lang="en-US" altLang="ja-JP" sz="2800" b="1" dirty="0"/>
          </a:p>
          <a:p>
            <a:endParaRPr lang="en-US" altLang="ja-JP" sz="2800" b="1" dirty="0"/>
          </a:p>
          <a:p>
            <a:r>
              <a:rPr kumimoji="1" lang="ja-JP" altLang="en-US" sz="2800" b="1" dirty="0"/>
              <a:t>　２０％</a:t>
            </a:r>
            <a:endParaRPr kumimoji="1" lang="en-US" altLang="ja-JP" sz="2800" b="1" dirty="0"/>
          </a:p>
          <a:p>
            <a:endParaRPr lang="en-US" altLang="ja-JP" sz="2800" b="1" dirty="0"/>
          </a:p>
          <a:p>
            <a:r>
              <a:rPr kumimoji="1" lang="ja-JP" altLang="en-US" sz="2800" b="1" dirty="0"/>
              <a:t>　４０％</a:t>
            </a:r>
            <a:endParaRPr kumimoji="1" lang="en-US" altLang="ja-JP" sz="2800" b="1" dirty="0"/>
          </a:p>
        </p:txBody>
      </p:sp>
      <p:sp>
        <p:nvSpPr>
          <p:cNvPr id="9" name="右中かっこ 8">
            <a:extLst>
              <a:ext uri="{FF2B5EF4-FFF2-40B4-BE49-F238E27FC236}">
                <a16:creationId xmlns:a16="http://schemas.microsoft.com/office/drawing/2014/main" id="{C4185F27-2EDD-4313-B9B3-8C1B49A99A7A}"/>
              </a:ext>
            </a:extLst>
          </p:cNvPr>
          <p:cNvSpPr/>
          <p:nvPr/>
        </p:nvSpPr>
        <p:spPr>
          <a:xfrm>
            <a:off x="6549735" y="1560698"/>
            <a:ext cx="311833" cy="2124222"/>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ln>
                <a:solidFill>
                  <a:schemeClr val="tx1"/>
                </a:solidFill>
              </a:ln>
            </a:endParaRPr>
          </a:p>
        </p:txBody>
      </p:sp>
      <p:sp>
        <p:nvSpPr>
          <p:cNvPr id="16" name="テキスト ボックス 15">
            <a:extLst>
              <a:ext uri="{FF2B5EF4-FFF2-40B4-BE49-F238E27FC236}">
                <a16:creationId xmlns:a16="http://schemas.microsoft.com/office/drawing/2014/main" id="{C7E6A0E4-EB97-46CC-9C33-23B30A271132}"/>
              </a:ext>
            </a:extLst>
          </p:cNvPr>
          <p:cNvSpPr txBox="1"/>
          <p:nvPr/>
        </p:nvSpPr>
        <p:spPr>
          <a:xfrm>
            <a:off x="3400916" y="5654397"/>
            <a:ext cx="5266006" cy="523220"/>
          </a:xfrm>
          <a:prstGeom prst="rect">
            <a:avLst/>
          </a:prstGeom>
          <a:noFill/>
        </p:spPr>
        <p:txBody>
          <a:bodyPr wrap="square" rtlCol="0">
            <a:spAutoFit/>
          </a:bodyPr>
          <a:lstStyle/>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kumimoji="1" lang="ja-JP" altLang="en-US" sz="2800" dirty="0">
                <a:solidFill>
                  <a:srgbClr val="002060"/>
                </a:solidFill>
                <a:latin typeface="HGS創英角ｺﾞｼｯｸUB" panose="020B0A00000000000000" pitchFamily="50" charset="-128"/>
                <a:ea typeface="HGS創英角ｺﾞｼｯｸUB" panose="020B0A00000000000000" pitchFamily="50" charset="-128"/>
              </a:rPr>
              <a:t>調製時間の割合が多い！</a:t>
            </a:r>
          </a:p>
        </p:txBody>
      </p:sp>
    </p:spTree>
    <p:extLst>
      <p:ext uri="{BB962C8B-B14F-4D97-AF65-F5344CB8AC3E}">
        <p14:creationId xmlns:p14="http://schemas.microsoft.com/office/powerpoint/2010/main" val="184332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17F5E740-268D-43B6-BFC7-93E80CDDE7AC}"/>
              </a:ext>
            </a:extLst>
          </p:cNvPr>
          <p:cNvSpPr txBox="1"/>
          <p:nvPr/>
        </p:nvSpPr>
        <p:spPr>
          <a:xfrm>
            <a:off x="717451" y="661182"/>
            <a:ext cx="10930597" cy="4216539"/>
          </a:xfrm>
          <a:prstGeom prst="rect">
            <a:avLst/>
          </a:prstGeom>
          <a:noFill/>
        </p:spPr>
        <p:txBody>
          <a:bodyPr wrap="square" rtlCol="0">
            <a:spAutoFit/>
          </a:bodyPr>
          <a:lstStyle/>
          <a:p>
            <a:r>
              <a:rPr kumimoji="1" lang="ja-JP" altLang="en-US" sz="2800" b="1" dirty="0">
                <a:latin typeface="ＭＳ ゴシック" panose="020B0609070205080204" pitchFamily="49" charset="-128"/>
                <a:ea typeface="ＭＳ ゴシック" panose="020B0609070205080204" pitchFamily="49" charset="-128"/>
              </a:rPr>
              <a:t>＜栽培スケジュール＞</a:t>
            </a:r>
            <a:endParaRPr kumimoji="1" lang="en-US" altLang="ja-JP" sz="2800" b="1"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　　　　　　　１　　２　　３　　４　　５　　６　　７　　８　　９　１０　１１　１２</a:t>
            </a:r>
            <a:endParaRPr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秋冬３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春ねぎ１</a:t>
            </a:r>
            <a:r>
              <a:rPr lang="ja-JP" altLang="en-US" sz="2000" dirty="0">
                <a:latin typeface="ＭＳ ゴシック" panose="020B0609070205080204" pitchFamily="49" charset="-128"/>
                <a:ea typeface="ＭＳ ゴシック" panose="020B0609070205080204" pitchFamily="49" charset="-128"/>
              </a:rPr>
              <a:t>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春ねぎ２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坊主不知　　　</a:t>
            </a:r>
            <a:r>
              <a:rPr lang="ja-JP" altLang="en-US" sz="2000" dirty="0">
                <a:latin typeface="ＭＳ ゴシック" panose="020B0609070205080204" pitchFamily="49" charset="-128"/>
                <a:ea typeface="ＭＳ ゴシック" panose="020B0609070205080204" pitchFamily="49" charset="-128"/>
              </a:rPr>
              <a:t>－－－－－－－－－－－－－</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トンネル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無トンネル</a:t>
            </a:r>
            <a:r>
              <a:rPr lang="ja-JP" altLang="en-US" sz="2000" dirty="0">
                <a:latin typeface="ＭＳ ゴシック" panose="020B0609070205080204" pitchFamily="49" charset="-128"/>
                <a:ea typeface="ＭＳ ゴシック" panose="020B0609070205080204" pitchFamily="49" charset="-128"/>
              </a:rPr>
              <a:t>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夏１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夏２</a:t>
            </a:r>
            <a:r>
              <a:rPr lang="ja-JP" altLang="en-US" sz="2000" dirty="0">
                <a:latin typeface="ＭＳ ゴシック" panose="020B0609070205080204" pitchFamily="49" charset="-128"/>
                <a:ea typeface="ＭＳ ゴシック" panose="020B0609070205080204" pitchFamily="49" charset="-128"/>
              </a:rPr>
              <a:t>　　　　　－－－－－－－－◆－－－－－－－－－－－－－</a:t>
            </a:r>
            <a:r>
              <a:rPr lang="ja-JP" altLang="en-US" sz="2000" dirty="0">
                <a:solidFill>
                  <a:srgbClr val="FF0000"/>
                </a:solidFill>
                <a:latin typeface="ＭＳ ゴシック" panose="020B0609070205080204" pitchFamily="49" charset="-128"/>
                <a:ea typeface="ＭＳ ゴシック" panose="020B0609070205080204" pitchFamily="49" charset="-128"/>
              </a:rPr>
              <a:t>■■■■</a:t>
            </a:r>
            <a:r>
              <a:rPr lang="ja-JP" altLang="en-US" sz="2000" dirty="0">
                <a:latin typeface="ＭＳ ゴシック" panose="020B0609070205080204" pitchFamily="49" charset="-128"/>
                <a:ea typeface="ＭＳ ゴシック" panose="020B0609070205080204" pitchFamily="49" charset="-128"/>
              </a:rPr>
              <a:t>　　　　　●－－－</a:t>
            </a:r>
            <a:endParaRPr kumimoji="1" lang="en-US" altLang="ja-JP" sz="2000" dirty="0">
              <a:latin typeface="ＭＳ ゴシック" panose="020B0609070205080204" pitchFamily="49" charset="-128"/>
              <a:ea typeface="ＭＳ ゴシック" panose="020B0609070205080204" pitchFamily="49" charset="-128"/>
            </a:endParaRPr>
          </a:p>
          <a:p>
            <a:r>
              <a:rPr lang="ja-JP" altLang="en-US" sz="2000" dirty="0">
                <a:latin typeface="ＭＳ ゴシック" panose="020B0609070205080204" pitchFamily="49" charset="-128"/>
                <a:ea typeface="ＭＳ ゴシック" panose="020B0609070205080204" pitchFamily="49" charset="-128"/>
              </a:rPr>
              <a:t>秋冬１　　　　　　　　　　●－－－－－◆－－－－－－－－－－－－－</a:t>
            </a:r>
            <a:r>
              <a:rPr lang="ja-JP" altLang="en-US" sz="2000" dirty="0">
                <a:solidFill>
                  <a:srgbClr val="FF0000"/>
                </a:solidFill>
                <a:latin typeface="ＭＳ ゴシック" panose="020B0609070205080204" pitchFamily="49" charset="-128"/>
                <a:ea typeface="ＭＳ ゴシック" panose="020B0609070205080204" pitchFamily="49" charset="-128"/>
              </a:rPr>
              <a:t>■■■</a:t>
            </a:r>
            <a:endParaRPr lang="en-US" altLang="ja-JP" sz="2000" dirty="0">
              <a:latin typeface="ＭＳ ゴシック" panose="020B0609070205080204" pitchFamily="49" charset="-128"/>
              <a:ea typeface="ＭＳ ゴシック" panose="020B0609070205080204" pitchFamily="49" charset="-128"/>
            </a:endParaRPr>
          </a:p>
          <a:p>
            <a:r>
              <a:rPr kumimoji="1" lang="ja-JP" altLang="en-US" sz="2000" dirty="0">
                <a:latin typeface="ＭＳ ゴシック" panose="020B0609070205080204" pitchFamily="49" charset="-128"/>
                <a:ea typeface="ＭＳ ゴシック" panose="020B0609070205080204" pitchFamily="49" charset="-128"/>
              </a:rPr>
              <a:t>秋冬２</a:t>
            </a:r>
            <a:r>
              <a:rPr lang="ja-JP" altLang="en-US" sz="2000" dirty="0">
                <a:latin typeface="ＭＳ ゴシック" panose="020B0609070205080204" pitchFamily="49" charset="-128"/>
                <a:ea typeface="ＭＳ ゴシック" panose="020B0609070205080204" pitchFamily="49" charset="-128"/>
              </a:rPr>
              <a:t>　　　　　　　　　　　●－－－－－◆－－－－－－－－－－－－－－－</a:t>
            </a:r>
            <a:r>
              <a:rPr lang="ja-JP" altLang="en-US" sz="2000" dirty="0">
                <a:solidFill>
                  <a:srgbClr val="FF0000"/>
                </a:solidFill>
                <a:latin typeface="ＭＳ ゴシック" panose="020B0609070205080204" pitchFamily="49" charset="-128"/>
                <a:ea typeface="ＭＳ ゴシック" panose="020B0609070205080204" pitchFamily="49" charset="-128"/>
              </a:rPr>
              <a:t>■■■■■■</a:t>
            </a:r>
            <a:endParaRPr lang="en-US" altLang="ja-JP" sz="2000" dirty="0">
              <a:solidFill>
                <a:srgbClr val="FF0000"/>
              </a:solidFill>
              <a:latin typeface="ＭＳ ゴシック" panose="020B0609070205080204" pitchFamily="49" charset="-128"/>
              <a:ea typeface="ＭＳ ゴシック" panose="020B0609070205080204" pitchFamily="49" charset="-128"/>
            </a:endParaRPr>
          </a:p>
          <a:p>
            <a:r>
              <a:rPr kumimoji="1" lang="ja-JP" altLang="en-US" sz="2000" dirty="0">
                <a:solidFill>
                  <a:srgbClr val="FF0000"/>
                </a:solidFill>
                <a:latin typeface="ＭＳ ゴシック" panose="020B0609070205080204" pitchFamily="49" charset="-128"/>
                <a:ea typeface="ＭＳ ゴシック" panose="020B0609070205080204" pitchFamily="49" charset="-128"/>
              </a:rPr>
              <a:t>　　　　　　　</a:t>
            </a:r>
            <a:r>
              <a:rPr kumimoji="1" lang="ja-JP" altLang="en-US" sz="2000" dirty="0">
                <a:latin typeface="ＭＳ ゴシック" panose="020B0609070205080204" pitchFamily="49" charset="-128"/>
                <a:ea typeface="ＭＳ ゴシック" panose="020B0609070205080204" pitchFamily="49" charset="-128"/>
              </a:rPr>
              <a:t>●播種　◆定植　</a:t>
            </a:r>
            <a:r>
              <a:rPr kumimoji="1" lang="ja-JP" altLang="en-US" sz="2000" dirty="0">
                <a:solidFill>
                  <a:srgbClr val="FF0000"/>
                </a:solidFill>
                <a:latin typeface="ＭＳ ゴシック" panose="020B0609070205080204" pitchFamily="49" charset="-128"/>
                <a:ea typeface="ＭＳ ゴシック" panose="020B0609070205080204" pitchFamily="49" charset="-128"/>
              </a:rPr>
              <a:t>■</a:t>
            </a:r>
            <a:r>
              <a:rPr kumimoji="1" lang="ja-JP" altLang="en-US" sz="2000" dirty="0">
                <a:latin typeface="ＭＳ ゴシック" panose="020B0609070205080204" pitchFamily="49" charset="-128"/>
                <a:ea typeface="ＭＳ ゴシック" panose="020B0609070205080204" pitchFamily="49" charset="-128"/>
              </a:rPr>
              <a:t>収穫</a:t>
            </a:r>
          </a:p>
        </p:txBody>
      </p:sp>
      <p:sp>
        <p:nvSpPr>
          <p:cNvPr id="3" name="テキスト ボックス 2">
            <a:extLst>
              <a:ext uri="{FF2B5EF4-FFF2-40B4-BE49-F238E27FC236}">
                <a16:creationId xmlns:a16="http://schemas.microsoft.com/office/drawing/2014/main" id="{5A026557-21BB-41B6-AD2E-09DB5DA46DA6}"/>
              </a:ext>
            </a:extLst>
          </p:cNvPr>
          <p:cNvSpPr txBox="1"/>
          <p:nvPr/>
        </p:nvSpPr>
        <p:spPr>
          <a:xfrm>
            <a:off x="717451" y="5049098"/>
            <a:ext cx="8413297" cy="954107"/>
          </a:xfrm>
          <a:prstGeom prst="rect">
            <a:avLst/>
          </a:prstGeom>
          <a:noFill/>
        </p:spPr>
        <p:txBody>
          <a:bodyPr wrap="square" rtlCol="0">
            <a:spAutoFit/>
          </a:bodyPr>
          <a:lstStyle/>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葉物野菜のくせに栽培期間が長い！</a:t>
            </a:r>
            <a:endPar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endParaRPr>
          </a:p>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いろんな作業が同時進行で頭が混乱する</a:t>
            </a:r>
            <a:r>
              <a:rPr kumimoji="1" lang="ja-JP" altLang="en-US" sz="2800" dirty="0">
                <a:solidFill>
                  <a:srgbClr val="002060"/>
                </a:solidFill>
                <a:latin typeface="HGS創英角ｺﾞｼｯｸUB" panose="020B0A00000000000000" pitchFamily="50" charset="-128"/>
                <a:ea typeface="HGS創英角ｺﾞｼｯｸUB" panose="020B0A00000000000000" pitchFamily="50" charset="-128"/>
              </a:rPr>
              <a:t>！</a:t>
            </a:r>
          </a:p>
        </p:txBody>
      </p:sp>
    </p:spTree>
    <p:extLst>
      <p:ext uri="{BB962C8B-B14F-4D97-AF65-F5344CB8AC3E}">
        <p14:creationId xmlns:p14="http://schemas.microsoft.com/office/powerpoint/2010/main" val="24017307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9A7F7D1-7C0E-48AA-8F02-045DFC879707}"/>
              </a:ext>
            </a:extLst>
          </p:cNvPr>
          <p:cNvSpPr txBox="1"/>
          <p:nvPr/>
        </p:nvSpPr>
        <p:spPr>
          <a:xfrm>
            <a:off x="647113" y="590842"/>
            <a:ext cx="3137096" cy="523220"/>
          </a:xfrm>
          <a:prstGeom prst="rect">
            <a:avLst/>
          </a:prstGeom>
          <a:noFill/>
        </p:spPr>
        <p:txBody>
          <a:bodyPr wrap="square" rtlCol="0">
            <a:spAutoFit/>
          </a:bodyPr>
          <a:lstStyle/>
          <a:p>
            <a:r>
              <a:rPr kumimoji="1" lang="ja-JP" altLang="en-US" sz="2800" b="1" dirty="0"/>
              <a:t>＜機械と施設＞</a:t>
            </a:r>
          </a:p>
        </p:txBody>
      </p:sp>
      <p:sp>
        <p:nvSpPr>
          <p:cNvPr id="3" name="テキスト ボックス 2">
            <a:extLst>
              <a:ext uri="{FF2B5EF4-FFF2-40B4-BE49-F238E27FC236}">
                <a16:creationId xmlns:a16="http://schemas.microsoft.com/office/drawing/2014/main" id="{4D2C7657-A6F7-47EC-940A-39BE39E936BD}"/>
              </a:ext>
            </a:extLst>
          </p:cNvPr>
          <p:cNvSpPr txBox="1"/>
          <p:nvPr/>
        </p:nvSpPr>
        <p:spPr>
          <a:xfrm>
            <a:off x="801858" y="1322364"/>
            <a:ext cx="3995225" cy="2923877"/>
          </a:xfrm>
          <a:prstGeom prst="rect">
            <a:avLst/>
          </a:prstGeom>
          <a:noFill/>
        </p:spPr>
        <p:txBody>
          <a:bodyPr wrap="square" rtlCol="0">
            <a:spAutoFit/>
          </a:bodyPr>
          <a:lstStyle/>
          <a:p>
            <a:r>
              <a:rPr kumimoji="1" lang="ja-JP" altLang="en-US" sz="2400" b="1" dirty="0"/>
              <a:t>＜小規模向け</a:t>
            </a:r>
            <a:r>
              <a:rPr kumimoji="1" lang="en-US" altLang="ja-JP" sz="2400" b="1" dirty="0"/>
              <a:t>(1</a:t>
            </a:r>
            <a:r>
              <a:rPr kumimoji="1" lang="ja-JP" altLang="en-US" sz="2400" b="1" dirty="0"/>
              <a:t>～</a:t>
            </a:r>
            <a:r>
              <a:rPr kumimoji="1" lang="en-US" altLang="ja-JP" sz="2400" b="1" dirty="0"/>
              <a:t>2</a:t>
            </a:r>
            <a:r>
              <a:rPr kumimoji="1" lang="ja-JP" altLang="en-US" sz="2400" b="1" dirty="0"/>
              <a:t>名</a:t>
            </a:r>
            <a:r>
              <a:rPr kumimoji="1" lang="en-US" altLang="ja-JP" sz="2400" b="1" dirty="0"/>
              <a:t>)</a:t>
            </a:r>
            <a:r>
              <a:rPr kumimoji="1" lang="ja-JP" altLang="en-US" sz="2400" b="1" dirty="0"/>
              <a:t>＞</a:t>
            </a:r>
            <a:endParaRPr kumimoji="1" lang="en-US" altLang="ja-JP" sz="2400" b="1" dirty="0"/>
          </a:p>
          <a:p>
            <a:r>
              <a:rPr kumimoji="1" lang="ja-JP" altLang="en-US" sz="2000" dirty="0"/>
              <a:t>・トラクター</a:t>
            </a:r>
            <a:r>
              <a:rPr kumimoji="1" lang="en-US" altLang="ja-JP" sz="2000" dirty="0"/>
              <a:t>(20</a:t>
            </a:r>
            <a:r>
              <a:rPr lang="ja-JP" altLang="en-US" sz="2000" dirty="0"/>
              <a:t>馬力</a:t>
            </a:r>
            <a:r>
              <a:rPr lang="en-US" altLang="ja-JP" sz="2000" dirty="0"/>
              <a:t>)</a:t>
            </a:r>
          </a:p>
          <a:p>
            <a:r>
              <a:rPr kumimoji="1" lang="ja-JP" altLang="en-US" sz="2000" dirty="0"/>
              <a:t>・管理機</a:t>
            </a:r>
            <a:endParaRPr kumimoji="1" lang="en-US" altLang="ja-JP" sz="2000" dirty="0"/>
          </a:p>
          <a:p>
            <a:r>
              <a:rPr lang="ja-JP" altLang="en-US" sz="2000" dirty="0"/>
              <a:t>・背負い動噴</a:t>
            </a:r>
            <a:endParaRPr lang="en-US" altLang="ja-JP" sz="2000" dirty="0"/>
          </a:p>
          <a:p>
            <a:r>
              <a:rPr lang="ja-JP" altLang="en-US" sz="2000" dirty="0"/>
              <a:t>・移植機</a:t>
            </a:r>
            <a:r>
              <a:rPr lang="en-US" altLang="ja-JP" sz="2000" dirty="0"/>
              <a:t>(</a:t>
            </a:r>
            <a:r>
              <a:rPr lang="ja-JP" altLang="en-US" sz="2000" dirty="0"/>
              <a:t>チェーンポット</a:t>
            </a:r>
            <a:r>
              <a:rPr lang="en-US" altLang="ja-JP" sz="2000" dirty="0"/>
              <a:t>)</a:t>
            </a:r>
          </a:p>
          <a:p>
            <a:r>
              <a:rPr kumimoji="1" lang="ja-JP" altLang="en-US" sz="2000" dirty="0"/>
              <a:t>・エアーコンプレッサー</a:t>
            </a:r>
            <a:r>
              <a:rPr kumimoji="1" lang="en-US" altLang="ja-JP" sz="2000" dirty="0"/>
              <a:t>(3</a:t>
            </a:r>
            <a:r>
              <a:rPr kumimoji="1" lang="ja-JP" altLang="en-US" sz="2000" dirty="0"/>
              <a:t>馬力</a:t>
            </a:r>
            <a:r>
              <a:rPr kumimoji="1" lang="en-US" altLang="ja-JP" sz="2000" dirty="0"/>
              <a:t>)</a:t>
            </a:r>
          </a:p>
          <a:p>
            <a:r>
              <a:rPr lang="ja-JP" altLang="en-US" sz="2000" dirty="0"/>
              <a:t>・皮はぎ機</a:t>
            </a:r>
            <a:endParaRPr lang="en-US" altLang="ja-JP" sz="2000" dirty="0"/>
          </a:p>
          <a:p>
            <a:r>
              <a:rPr kumimoji="1" lang="ja-JP" altLang="en-US" sz="2000" dirty="0"/>
              <a:t>・作業小屋</a:t>
            </a:r>
            <a:endParaRPr kumimoji="1" lang="en-US" altLang="ja-JP" sz="2000" dirty="0"/>
          </a:p>
          <a:p>
            <a:r>
              <a:rPr lang="ja-JP" altLang="en-US" sz="2000" dirty="0"/>
              <a:t>・育苗ハウス</a:t>
            </a:r>
            <a:endParaRPr kumimoji="1" lang="ja-JP" altLang="en-US" sz="2000" dirty="0"/>
          </a:p>
        </p:txBody>
      </p:sp>
      <p:sp>
        <p:nvSpPr>
          <p:cNvPr id="4" name="テキスト ボックス 3">
            <a:extLst>
              <a:ext uri="{FF2B5EF4-FFF2-40B4-BE49-F238E27FC236}">
                <a16:creationId xmlns:a16="http://schemas.microsoft.com/office/drawing/2014/main" id="{AD8FFF26-A3C0-4970-9317-7D76AED9AB99}"/>
              </a:ext>
            </a:extLst>
          </p:cNvPr>
          <p:cNvSpPr txBox="1"/>
          <p:nvPr/>
        </p:nvSpPr>
        <p:spPr>
          <a:xfrm>
            <a:off x="4417255" y="1360067"/>
            <a:ext cx="1631853" cy="3170099"/>
          </a:xfrm>
          <a:prstGeom prst="rect">
            <a:avLst/>
          </a:prstGeom>
          <a:noFill/>
        </p:spPr>
        <p:txBody>
          <a:bodyPr wrap="square" rtlCol="0">
            <a:spAutoFit/>
          </a:bodyPr>
          <a:lstStyle/>
          <a:p>
            <a:endParaRPr kumimoji="1" lang="en-US" altLang="ja-JP" sz="2000" dirty="0"/>
          </a:p>
          <a:p>
            <a:r>
              <a:rPr kumimoji="1" lang="ja-JP" altLang="en-US" sz="2000" dirty="0"/>
              <a:t>２００万円</a:t>
            </a:r>
            <a:endParaRPr kumimoji="1" lang="en-US" altLang="ja-JP" sz="2000" dirty="0"/>
          </a:p>
          <a:p>
            <a:r>
              <a:rPr lang="ja-JP" altLang="en-US" sz="2000" dirty="0"/>
              <a:t>　３０万円</a:t>
            </a:r>
            <a:endParaRPr lang="en-US" altLang="ja-JP" sz="2000" dirty="0"/>
          </a:p>
          <a:p>
            <a:r>
              <a:rPr kumimoji="1" lang="ja-JP" altLang="en-US" sz="2000" dirty="0"/>
              <a:t>　</a:t>
            </a:r>
            <a:r>
              <a:rPr lang="ja-JP" altLang="en-US" sz="2000" dirty="0"/>
              <a:t>　５</a:t>
            </a:r>
            <a:r>
              <a:rPr kumimoji="1" lang="ja-JP" altLang="en-US" sz="2000" dirty="0"/>
              <a:t>万円</a:t>
            </a:r>
            <a:endParaRPr kumimoji="1" lang="en-US" altLang="ja-JP" sz="2000" dirty="0"/>
          </a:p>
          <a:p>
            <a:r>
              <a:rPr lang="ja-JP" altLang="en-US" sz="2000" dirty="0"/>
              <a:t>　　８万円</a:t>
            </a:r>
            <a:endParaRPr kumimoji="1" lang="en-US" altLang="ja-JP" sz="2000" dirty="0"/>
          </a:p>
          <a:p>
            <a:r>
              <a:rPr lang="ja-JP" altLang="en-US" sz="2000" dirty="0"/>
              <a:t>　３０万円</a:t>
            </a:r>
            <a:endParaRPr lang="en-US" altLang="ja-JP" sz="2000" dirty="0"/>
          </a:p>
          <a:p>
            <a:r>
              <a:rPr kumimoji="1" lang="ja-JP" altLang="en-US" sz="2000" dirty="0"/>
              <a:t>　</a:t>
            </a:r>
            <a:r>
              <a:rPr lang="ja-JP" altLang="en-US" sz="2000" dirty="0"/>
              <a:t>１０万円</a:t>
            </a:r>
            <a:endParaRPr lang="en-US" altLang="ja-JP" sz="2000" dirty="0"/>
          </a:p>
          <a:p>
            <a:r>
              <a:rPr lang="ja-JP" altLang="en-US" sz="2000" dirty="0"/>
              <a:t>１００万円</a:t>
            </a:r>
            <a:endParaRPr lang="en-US" altLang="ja-JP" sz="2000" dirty="0"/>
          </a:p>
          <a:p>
            <a:r>
              <a:rPr kumimoji="1" lang="ja-JP" altLang="en-US" sz="2000" dirty="0"/>
              <a:t>１００万円</a:t>
            </a:r>
            <a:endParaRPr kumimoji="1" lang="en-US" altLang="ja-JP" sz="2000" dirty="0"/>
          </a:p>
          <a:p>
            <a:endParaRPr kumimoji="1" lang="ja-JP" altLang="en-US" sz="2000" dirty="0"/>
          </a:p>
        </p:txBody>
      </p:sp>
      <p:sp>
        <p:nvSpPr>
          <p:cNvPr id="5" name="テキスト ボックス 4">
            <a:extLst>
              <a:ext uri="{FF2B5EF4-FFF2-40B4-BE49-F238E27FC236}">
                <a16:creationId xmlns:a16="http://schemas.microsoft.com/office/drawing/2014/main" id="{950880A7-EE16-440E-90F8-7BD64E768B3B}"/>
              </a:ext>
            </a:extLst>
          </p:cNvPr>
          <p:cNvSpPr txBox="1"/>
          <p:nvPr/>
        </p:nvSpPr>
        <p:spPr>
          <a:xfrm>
            <a:off x="4009291" y="4175062"/>
            <a:ext cx="2447779" cy="707886"/>
          </a:xfrm>
          <a:prstGeom prst="rect">
            <a:avLst/>
          </a:prstGeom>
          <a:noFill/>
        </p:spPr>
        <p:txBody>
          <a:bodyPr wrap="square" rtlCol="0">
            <a:spAutoFit/>
          </a:bodyPr>
          <a:lstStyle/>
          <a:p>
            <a:endParaRPr kumimoji="1" lang="en-US" altLang="ja-JP" sz="2000" b="1" dirty="0"/>
          </a:p>
          <a:p>
            <a:r>
              <a:rPr kumimoji="1" lang="ja-JP" altLang="en-US" sz="2000" b="1" dirty="0"/>
              <a:t>合計４８３万円</a:t>
            </a:r>
            <a:endParaRPr kumimoji="1" lang="en-US" altLang="ja-JP" sz="2000" b="1" dirty="0"/>
          </a:p>
        </p:txBody>
      </p:sp>
      <p:sp>
        <p:nvSpPr>
          <p:cNvPr id="6" name="テキスト ボックス 5">
            <a:extLst>
              <a:ext uri="{FF2B5EF4-FFF2-40B4-BE49-F238E27FC236}">
                <a16:creationId xmlns:a16="http://schemas.microsoft.com/office/drawing/2014/main" id="{C01A81B8-9206-4CD8-A0AA-D1E286AC6079}"/>
              </a:ext>
            </a:extLst>
          </p:cNvPr>
          <p:cNvSpPr txBox="1"/>
          <p:nvPr/>
        </p:nvSpPr>
        <p:spPr>
          <a:xfrm>
            <a:off x="6049108" y="1322362"/>
            <a:ext cx="3995225" cy="3231654"/>
          </a:xfrm>
          <a:prstGeom prst="rect">
            <a:avLst/>
          </a:prstGeom>
          <a:noFill/>
        </p:spPr>
        <p:txBody>
          <a:bodyPr wrap="square" rtlCol="0">
            <a:spAutoFit/>
          </a:bodyPr>
          <a:lstStyle/>
          <a:p>
            <a:r>
              <a:rPr kumimoji="1" lang="ja-JP" altLang="en-US" sz="2400" b="1" dirty="0"/>
              <a:t>＜中規模向け</a:t>
            </a:r>
            <a:r>
              <a:rPr kumimoji="1" lang="en-US" altLang="ja-JP" sz="2400" b="1" dirty="0"/>
              <a:t>(3</a:t>
            </a:r>
            <a:r>
              <a:rPr kumimoji="1" lang="ja-JP" altLang="en-US" sz="2400" b="1" dirty="0"/>
              <a:t>～</a:t>
            </a:r>
            <a:r>
              <a:rPr kumimoji="1" lang="en-US" altLang="ja-JP" sz="2400" b="1" dirty="0"/>
              <a:t>6</a:t>
            </a:r>
            <a:r>
              <a:rPr lang="ja-JP" altLang="en-US" sz="2400" b="1" dirty="0"/>
              <a:t>名</a:t>
            </a:r>
            <a:r>
              <a:rPr lang="en-US" altLang="ja-JP" sz="2400" b="1" dirty="0"/>
              <a:t>)</a:t>
            </a:r>
            <a:r>
              <a:rPr kumimoji="1" lang="ja-JP" altLang="en-US" sz="2400" b="1" dirty="0"/>
              <a:t>＞</a:t>
            </a:r>
            <a:endParaRPr kumimoji="1" lang="en-US" altLang="ja-JP" sz="2400" b="1" dirty="0"/>
          </a:p>
          <a:p>
            <a:r>
              <a:rPr kumimoji="1" lang="ja-JP" altLang="en-US" sz="2000" dirty="0"/>
              <a:t>・トラクター</a:t>
            </a:r>
            <a:r>
              <a:rPr kumimoji="1" lang="en-US" altLang="ja-JP" sz="2000" dirty="0"/>
              <a:t>(25</a:t>
            </a:r>
            <a:r>
              <a:rPr lang="ja-JP" altLang="en-US" sz="2000" dirty="0"/>
              <a:t>馬力</a:t>
            </a:r>
            <a:r>
              <a:rPr lang="en-US" altLang="ja-JP" sz="2000" dirty="0"/>
              <a:t>)</a:t>
            </a:r>
          </a:p>
          <a:p>
            <a:r>
              <a:rPr kumimoji="1" lang="ja-JP" altLang="en-US" sz="2000" dirty="0"/>
              <a:t>・管理機</a:t>
            </a:r>
            <a:endParaRPr kumimoji="1" lang="en-US" altLang="ja-JP" sz="2000" dirty="0"/>
          </a:p>
          <a:p>
            <a:r>
              <a:rPr lang="ja-JP" altLang="en-US" sz="2000" dirty="0"/>
              <a:t>・セット動噴</a:t>
            </a:r>
            <a:endParaRPr lang="en-US" altLang="ja-JP" sz="2000" dirty="0"/>
          </a:p>
          <a:p>
            <a:r>
              <a:rPr lang="ja-JP" altLang="en-US" sz="2000" dirty="0"/>
              <a:t>・移植機</a:t>
            </a:r>
            <a:r>
              <a:rPr lang="en-US" altLang="ja-JP" sz="2000" dirty="0"/>
              <a:t>(</a:t>
            </a:r>
            <a:r>
              <a:rPr lang="ja-JP" altLang="en-US" sz="2000" dirty="0"/>
              <a:t>プラグ式</a:t>
            </a:r>
            <a:r>
              <a:rPr lang="en-US" altLang="ja-JP" sz="2000" dirty="0"/>
              <a:t>)</a:t>
            </a:r>
          </a:p>
          <a:p>
            <a:r>
              <a:rPr kumimoji="1" lang="ja-JP" altLang="en-US" sz="2000" dirty="0"/>
              <a:t>・エアーコンプ </a:t>
            </a:r>
            <a:r>
              <a:rPr kumimoji="1" lang="en-US" altLang="ja-JP" sz="2000" dirty="0"/>
              <a:t>(5</a:t>
            </a:r>
            <a:r>
              <a:rPr kumimoji="1" lang="ja-JP" altLang="en-US" sz="2000" dirty="0"/>
              <a:t>馬力</a:t>
            </a:r>
            <a:r>
              <a:rPr kumimoji="1" lang="en-US" altLang="ja-JP" sz="2000" dirty="0"/>
              <a:t>)×</a:t>
            </a:r>
            <a:r>
              <a:rPr kumimoji="1" lang="ja-JP" altLang="en-US" sz="2000" dirty="0"/>
              <a:t>２</a:t>
            </a:r>
            <a:endParaRPr kumimoji="1" lang="en-US" altLang="ja-JP" sz="2000" dirty="0"/>
          </a:p>
          <a:p>
            <a:r>
              <a:rPr lang="ja-JP" altLang="en-US" sz="2000" dirty="0"/>
              <a:t>・皮はぎ機</a:t>
            </a:r>
            <a:r>
              <a:rPr lang="en-US" altLang="ja-JP" sz="2000" dirty="0"/>
              <a:t>×</a:t>
            </a:r>
            <a:r>
              <a:rPr lang="ja-JP" altLang="en-US" sz="2000" dirty="0"/>
              <a:t>２</a:t>
            </a:r>
            <a:endParaRPr lang="en-US" altLang="ja-JP" sz="2000" dirty="0"/>
          </a:p>
          <a:p>
            <a:r>
              <a:rPr kumimoji="1" lang="ja-JP" altLang="en-US" sz="2000" dirty="0"/>
              <a:t>・作業小屋</a:t>
            </a:r>
            <a:endParaRPr kumimoji="1" lang="en-US" altLang="ja-JP" sz="2000" dirty="0"/>
          </a:p>
          <a:p>
            <a:r>
              <a:rPr lang="ja-JP" altLang="en-US" sz="2000" dirty="0"/>
              <a:t>・育苗ハウス</a:t>
            </a:r>
            <a:endParaRPr lang="en-US" altLang="ja-JP" sz="2000" dirty="0"/>
          </a:p>
          <a:p>
            <a:r>
              <a:rPr kumimoji="1" lang="ja-JP" altLang="en-US" sz="2000" dirty="0"/>
              <a:t>・収穫機</a:t>
            </a:r>
          </a:p>
        </p:txBody>
      </p:sp>
      <p:sp>
        <p:nvSpPr>
          <p:cNvPr id="7" name="テキスト ボックス 6">
            <a:extLst>
              <a:ext uri="{FF2B5EF4-FFF2-40B4-BE49-F238E27FC236}">
                <a16:creationId xmlns:a16="http://schemas.microsoft.com/office/drawing/2014/main" id="{94BC9019-F2C5-4F27-9FE5-AB4613F8577A}"/>
              </a:ext>
            </a:extLst>
          </p:cNvPr>
          <p:cNvSpPr txBox="1"/>
          <p:nvPr/>
        </p:nvSpPr>
        <p:spPr>
          <a:xfrm>
            <a:off x="9664505" y="1395426"/>
            <a:ext cx="1631853" cy="3477875"/>
          </a:xfrm>
          <a:prstGeom prst="rect">
            <a:avLst/>
          </a:prstGeom>
          <a:noFill/>
        </p:spPr>
        <p:txBody>
          <a:bodyPr wrap="square" rtlCol="0">
            <a:spAutoFit/>
          </a:bodyPr>
          <a:lstStyle/>
          <a:p>
            <a:endParaRPr kumimoji="1" lang="en-US" altLang="ja-JP" sz="2000" dirty="0"/>
          </a:p>
          <a:p>
            <a:r>
              <a:rPr kumimoji="1" lang="ja-JP" altLang="en-US" sz="2000" dirty="0"/>
              <a:t>２５０万円</a:t>
            </a:r>
            <a:endParaRPr kumimoji="1" lang="en-US" altLang="ja-JP" sz="2000" dirty="0"/>
          </a:p>
          <a:p>
            <a:r>
              <a:rPr lang="ja-JP" altLang="en-US" sz="2000" dirty="0"/>
              <a:t>　３０万円</a:t>
            </a:r>
            <a:endParaRPr lang="en-US" altLang="ja-JP" sz="2000" dirty="0"/>
          </a:p>
          <a:p>
            <a:r>
              <a:rPr kumimoji="1" lang="ja-JP" altLang="en-US" sz="2000" dirty="0"/>
              <a:t>　３０万円</a:t>
            </a:r>
            <a:endParaRPr kumimoji="1" lang="en-US" altLang="ja-JP" sz="2000" dirty="0"/>
          </a:p>
          <a:p>
            <a:r>
              <a:rPr lang="ja-JP" altLang="en-US" sz="2000" dirty="0"/>
              <a:t>１４０万円</a:t>
            </a:r>
            <a:endParaRPr kumimoji="1" lang="en-US" altLang="ja-JP" sz="2000" dirty="0"/>
          </a:p>
          <a:p>
            <a:r>
              <a:rPr lang="ja-JP" altLang="en-US" sz="2000" dirty="0"/>
              <a:t>　８０万円</a:t>
            </a:r>
            <a:endParaRPr lang="en-US" altLang="ja-JP" sz="2000" dirty="0"/>
          </a:p>
          <a:p>
            <a:r>
              <a:rPr kumimoji="1" lang="ja-JP" altLang="en-US" sz="2000" dirty="0"/>
              <a:t>　２</a:t>
            </a:r>
            <a:r>
              <a:rPr lang="ja-JP" altLang="en-US" sz="2000" dirty="0"/>
              <a:t>０万円</a:t>
            </a:r>
            <a:endParaRPr lang="en-US" altLang="ja-JP" sz="2000" dirty="0"/>
          </a:p>
          <a:p>
            <a:r>
              <a:rPr lang="ja-JP" altLang="en-US" sz="2000" dirty="0"/>
              <a:t>２００万円</a:t>
            </a:r>
            <a:endParaRPr lang="en-US" altLang="ja-JP" sz="2000" dirty="0"/>
          </a:p>
          <a:p>
            <a:r>
              <a:rPr lang="ja-JP" altLang="en-US" sz="2000" dirty="0"/>
              <a:t>２</a:t>
            </a:r>
            <a:r>
              <a:rPr kumimoji="1" lang="ja-JP" altLang="en-US" sz="2000" dirty="0"/>
              <a:t>００万円</a:t>
            </a:r>
            <a:endParaRPr kumimoji="1" lang="en-US" altLang="ja-JP" sz="2000" dirty="0"/>
          </a:p>
          <a:p>
            <a:r>
              <a:rPr lang="ja-JP" altLang="en-US" sz="2000" dirty="0"/>
              <a:t>４００万円</a:t>
            </a:r>
            <a:endParaRPr kumimoji="1" lang="en-US" altLang="ja-JP" sz="2000" dirty="0"/>
          </a:p>
          <a:p>
            <a:endParaRPr kumimoji="1" lang="ja-JP" altLang="en-US" sz="2000" dirty="0"/>
          </a:p>
        </p:txBody>
      </p:sp>
      <p:sp>
        <p:nvSpPr>
          <p:cNvPr id="8" name="テキスト ボックス 7">
            <a:extLst>
              <a:ext uri="{FF2B5EF4-FFF2-40B4-BE49-F238E27FC236}">
                <a16:creationId xmlns:a16="http://schemas.microsoft.com/office/drawing/2014/main" id="{B90C9B83-E17D-4966-BD4A-A85D9E2FA3C6}"/>
              </a:ext>
            </a:extLst>
          </p:cNvPr>
          <p:cNvSpPr txBox="1"/>
          <p:nvPr/>
        </p:nvSpPr>
        <p:spPr>
          <a:xfrm>
            <a:off x="8848579" y="4287742"/>
            <a:ext cx="2447779" cy="707886"/>
          </a:xfrm>
          <a:prstGeom prst="rect">
            <a:avLst/>
          </a:prstGeom>
          <a:noFill/>
        </p:spPr>
        <p:txBody>
          <a:bodyPr wrap="square" rtlCol="0">
            <a:spAutoFit/>
          </a:bodyPr>
          <a:lstStyle/>
          <a:p>
            <a:endParaRPr kumimoji="1" lang="en-US" altLang="ja-JP" sz="2000" b="1" dirty="0"/>
          </a:p>
          <a:p>
            <a:r>
              <a:rPr kumimoji="1" lang="ja-JP" altLang="en-US" sz="2000" b="1" dirty="0"/>
              <a:t>合計１３５０万円</a:t>
            </a:r>
            <a:endParaRPr kumimoji="1" lang="en-US" altLang="ja-JP" sz="2000" b="1" dirty="0"/>
          </a:p>
        </p:txBody>
      </p:sp>
      <p:sp>
        <p:nvSpPr>
          <p:cNvPr id="9" name="テキスト ボックス 8">
            <a:extLst>
              <a:ext uri="{FF2B5EF4-FFF2-40B4-BE49-F238E27FC236}">
                <a16:creationId xmlns:a16="http://schemas.microsoft.com/office/drawing/2014/main" id="{C0FE6585-4AD1-41E4-A522-BC0256BF8FE5}"/>
              </a:ext>
            </a:extLst>
          </p:cNvPr>
          <p:cNvSpPr txBox="1"/>
          <p:nvPr/>
        </p:nvSpPr>
        <p:spPr>
          <a:xfrm>
            <a:off x="801858" y="5246349"/>
            <a:ext cx="10494500" cy="1384995"/>
          </a:xfrm>
          <a:prstGeom prst="rect">
            <a:avLst/>
          </a:prstGeom>
          <a:noFill/>
        </p:spPr>
        <p:txBody>
          <a:bodyPr wrap="square" rtlCol="0">
            <a:spAutoFit/>
          </a:bodyPr>
          <a:lstStyle/>
          <a:p>
            <a:r>
              <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路地野菜にしては初期費用が掛かる！</a:t>
            </a:r>
            <a:endParaRPr lang="en-US" altLang="ja-JP" sz="2800" dirty="0">
              <a:solidFill>
                <a:srgbClr val="002060"/>
              </a:solidFill>
              <a:latin typeface="HGS創英角ｺﾞｼｯｸUB" panose="020B0A00000000000000" pitchFamily="50" charset="-128"/>
              <a:ea typeface="HGS創英角ｺﾞｼｯｸUB" panose="020B0A00000000000000" pitchFamily="50" charset="-128"/>
            </a:endParaRPr>
          </a:p>
          <a:p>
            <a:r>
              <a:rPr kumimoji="1" lang="ja-JP" altLang="en-US" sz="2800" dirty="0">
                <a:solidFill>
                  <a:srgbClr val="002060"/>
                </a:solidFill>
                <a:latin typeface="HGS創英角ｺﾞｼｯｸUB" panose="020B0A00000000000000" pitchFamily="50" charset="-128"/>
                <a:ea typeface="HGS創英角ｺﾞｼｯｸUB" panose="020B0A00000000000000" pitchFamily="50" charset="-128"/>
              </a:rPr>
              <a:t>　　　でも、トラクターや作業小屋がすでにあるならなんとか</a:t>
            </a:r>
            <a:endPar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endParaRPr>
          </a:p>
          <a:p>
            <a:r>
              <a:rPr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機械化の選択肢はけっこうある</a:t>
            </a:r>
            <a:endParaRPr kumimoji="1" lang="en-US" altLang="ja-JP" sz="2800" dirty="0">
              <a:solidFill>
                <a:srgbClr val="002060"/>
              </a:solidFill>
              <a:latin typeface="HGS創英角ｺﾞｼｯｸUB" panose="020B0A00000000000000" pitchFamily="50" charset="-128"/>
              <a:ea typeface="HGS創英角ｺﾞｼｯｸUB" panose="020B0A00000000000000" pitchFamily="50" charset="-128"/>
            </a:endParaRPr>
          </a:p>
        </p:txBody>
      </p:sp>
    </p:spTree>
    <p:extLst>
      <p:ext uri="{BB962C8B-B14F-4D97-AF65-F5344CB8AC3E}">
        <p14:creationId xmlns:p14="http://schemas.microsoft.com/office/powerpoint/2010/main" val="359025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A24F2387-9AB0-4794-ADAC-BD0DE648C5CD}"/>
              </a:ext>
            </a:extLst>
          </p:cNvPr>
          <p:cNvSpPr txBox="1"/>
          <p:nvPr/>
        </p:nvSpPr>
        <p:spPr>
          <a:xfrm>
            <a:off x="647113" y="590842"/>
            <a:ext cx="3137096" cy="523220"/>
          </a:xfrm>
          <a:prstGeom prst="rect">
            <a:avLst/>
          </a:prstGeom>
          <a:noFill/>
        </p:spPr>
        <p:txBody>
          <a:bodyPr wrap="square" rtlCol="0">
            <a:spAutoFit/>
          </a:bodyPr>
          <a:lstStyle/>
          <a:p>
            <a:r>
              <a:rPr kumimoji="1" lang="ja-JP" altLang="en-US" sz="2800" b="1" dirty="0"/>
              <a:t>＜販売＞</a:t>
            </a:r>
          </a:p>
        </p:txBody>
      </p:sp>
      <p:sp>
        <p:nvSpPr>
          <p:cNvPr id="4" name="テキスト ボックス 3">
            <a:extLst>
              <a:ext uri="{FF2B5EF4-FFF2-40B4-BE49-F238E27FC236}">
                <a16:creationId xmlns:a16="http://schemas.microsoft.com/office/drawing/2014/main" id="{88F89E03-9AC4-4CCA-95F5-320660B77409}"/>
              </a:ext>
            </a:extLst>
          </p:cNvPr>
          <p:cNvSpPr txBox="1"/>
          <p:nvPr/>
        </p:nvSpPr>
        <p:spPr>
          <a:xfrm>
            <a:off x="940904" y="1219201"/>
            <a:ext cx="9819861" cy="4154984"/>
          </a:xfrm>
          <a:prstGeom prst="rect">
            <a:avLst/>
          </a:prstGeom>
          <a:noFill/>
        </p:spPr>
        <p:txBody>
          <a:bodyPr wrap="square" rtlCol="0">
            <a:spAutoFit/>
          </a:bodyPr>
          <a:lstStyle/>
          <a:p>
            <a:r>
              <a:rPr kumimoji="1" lang="ja-JP" altLang="en-US" sz="2400" dirty="0"/>
              <a:t>・年間を通じて価格の変動は少ない</a:t>
            </a:r>
            <a:endParaRPr kumimoji="1" lang="en-US" altLang="ja-JP" sz="2400" dirty="0"/>
          </a:p>
          <a:p>
            <a:endParaRPr kumimoji="1" lang="en-US" altLang="ja-JP" sz="2400" dirty="0"/>
          </a:p>
          <a:p>
            <a:r>
              <a:rPr lang="ja-JP" altLang="en-US" sz="2400" dirty="0"/>
              <a:t>・品種や売り先による価格差は少ない</a:t>
            </a:r>
            <a:endParaRPr lang="en-US" altLang="ja-JP" sz="2400" dirty="0"/>
          </a:p>
          <a:p>
            <a:r>
              <a:rPr kumimoji="1" lang="ja-JP" altLang="en-US" sz="2400" dirty="0"/>
              <a:t>　（基本的に、収量＝売上となる）</a:t>
            </a:r>
            <a:endParaRPr kumimoji="1" lang="en-US" altLang="ja-JP" sz="2400" dirty="0"/>
          </a:p>
          <a:p>
            <a:endParaRPr kumimoji="1" lang="en-US" altLang="ja-JP" sz="2400" dirty="0"/>
          </a:p>
          <a:p>
            <a:r>
              <a:rPr lang="ja-JP" altLang="en-US" sz="2400" dirty="0"/>
              <a:t>・一人作業でも、１日平均１５０束は出荷できる売り先が必要</a:t>
            </a:r>
            <a:endParaRPr lang="en-US" altLang="ja-JP" sz="2400" dirty="0"/>
          </a:p>
          <a:p>
            <a:endParaRPr kumimoji="1" lang="en-US" altLang="ja-JP" sz="2400" dirty="0"/>
          </a:p>
          <a:p>
            <a:r>
              <a:rPr lang="ja-JP" altLang="en-US" sz="2400" dirty="0"/>
              <a:t>・夏場の輸送や保管は腐るリスクが高い</a:t>
            </a:r>
            <a:endParaRPr lang="en-US" altLang="ja-JP" sz="2400" dirty="0"/>
          </a:p>
          <a:p>
            <a:endParaRPr lang="en-US" altLang="ja-JP" sz="2400" dirty="0"/>
          </a:p>
          <a:p>
            <a:r>
              <a:rPr lang="ja-JP" altLang="en-US" sz="2400" dirty="0"/>
              <a:t>・計画出荷しやすい作物ではあるが、葉折れには弱いため、</a:t>
            </a:r>
            <a:endParaRPr lang="en-US" altLang="ja-JP" sz="2400" dirty="0"/>
          </a:p>
          <a:p>
            <a:r>
              <a:rPr lang="ja-JP" altLang="en-US" sz="2400" dirty="0"/>
              <a:t>　雪や台風などで急に出荷できなくなることもある</a:t>
            </a:r>
            <a:endParaRPr lang="en-US" altLang="ja-JP" sz="2400" dirty="0"/>
          </a:p>
        </p:txBody>
      </p:sp>
    </p:spTree>
    <p:extLst>
      <p:ext uri="{BB962C8B-B14F-4D97-AF65-F5344CB8AC3E}">
        <p14:creationId xmlns:p14="http://schemas.microsoft.com/office/powerpoint/2010/main" val="39631743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四角形: 角を丸くする 1">
            <a:extLst>
              <a:ext uri="{FF2B5EF4-FFF2-40B4-BE49-F238E27FC236}">
                <a16:creationId xmlns:a16="http://schemas.microsoft.com/office/drawing/2014/main" id="{7CFD0407-CC2E-4C02-82D9-FB2665769C85}"/>
              </a:ext>
            </a:extLst>
          </p:cNvPr>
          <p:cNvSpPr/>
          <p:nvPr/>
        </p:nvSpPr>
        <p:spPr>
          <a:xfrm>
            <a:off x="238538" y="1510747"/>
            <a:ext cx="4956313" cy="3352799"/>
          </a:xfrm>
          <a:prstGeom prst="roundRect">
            <a:avLst/>
          </a:prstGeom>
          <a:solidFill>
            <a:schemeClr val="accent5">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400" dirty="0">
                <a:solidFill>
                  <a:schemeClr val="tx1"/>
                </a:solidFill>
              </a:rPr>
              <a:t>たぶん</a:t>
            </a:r>
            <a:endParaRPr kumimoji="1" lang="en-US" altLang="ja-JP" sz="2400" dirty="0">
              <a:solidFill>
                <a:schemeClr val="tx1"/>
              </a:solidFill>
            </a:endParaRPr>
          </a:p>
          <a:p>
            <a:pPr algn="ctr"/>
            <a:r>
              <a:rPr lang="ja-JP" altLang="en-US" sz="2400" dirty="0">
                <a:solidFill>
                  <a:schemeClr val="tx1"/>
                </a:solidFill>
              </a:rPr>
              <a:t>６</a:t>
            </a:r>
            <a:r>
              <a:rPr kumimoji="1" lang="ja-JP" altLang="en-US" sz="2400" dirty="0">
                <a:solidFill>
                  <a:schemeClr val="tx1"/>
                </a:solidFill>
              </a:rPr>
              <a:t>反</a:t>
            </a:r>
            <a:r>
              <a:rPr kumimoji="1" lang="en-US" altLang="ja-JP" sz="2400" dirty="0">
                <a:solidFill>
                  <a:schemeClr val="tx1"/>
                </a:solidFill>
              </a:rPr>
              <a:t>×</a:t>
            </a:r>
            <a:r>
              <a:rPr lang="ja-JP" altLang="en-US" sz="2400" dirty="0">
                <a:solidFill>
                  <a:schemeClr val="tx1"/>
                </a:solidFill>
              </a:rPr>
              <a:t>２８</a:t>
            </a:r>
            <a:r>
              <a:rPr kumimoji="1" lang="ja-JP" altLang="en-US" sz="2400" dirty="0">
                <a:solidFill>
                  <a:schemeClr val="tx1"/>
                </a:solidFill>
              </a:rPr>
              <a:t>００ｋｇ</a:t>
            </a:r>
            <a:r>
              <a:rPr kumimoji="1" lang="en-US" altLang="ja-JP" sz="2400" dirty="0">
                <a:solidFill>
                  <a:schemeClr val="tx1"/>
                </a:solidFill>
              </a:rPr>
              <a:t>×</a:t>
            </a:r>
            <a:r>
              <a:rPr lang="ja-JP" altLang="en-US" sz="2400" dirty="0">
                <a:solidFill>
                  <a:schemeClr val="tx1"/>
                </a:solidFill>
              </a:rPr>
              <a:t>３３</a:t>
            </a:r>
            <a:r>
              <a:rPr kumimoji="1" lang="ja-JP" altLang="en-US" sz="2400" dirty="0">
                <a:solidFill>
                  <a:schemeClr val="tx1"/>
                </a:solidFill>
              </a:rPr>
              <a:t>０円</a:t>
            </a:r>
            <a:endParaRPr lang="en-US" altLang="ja-JP" sz="2400" dirty="0">
              <a:solidFill>
                <a:schemeClr val="tx1"/>
              </a:solidFill>
            </a:endParaRPr>
          </a:p>
          <a:p>
            <a:pPr algn="ctr"/>
            <a:r>
              <a:rPr lang="ja-JP" altLang="en-US" sz="2400" dirty="0">
                <a:solidFill>
                  <a:schemeClr val="tx1"/>
                </a:solidFill>
              </a:rPr>
              <a:t>≒売上５５４万円</a:t>
            </a:r>
            <a:endParaRPr lang="en-US" altLang="ja-JP" sz="2400" dirty="0">
              <a:solidFill>
                <a:schemeClr val="tx1"/>
              </a:solidFill>
            </a:endParaRPr>
          </a:p>
          <a:p>
            <a:pPr algn="ctr"/>
            <a:endParaRPr lang="en-US" altLang="ja-JP" sz="2400" dirty="0">
              <a:solidFill>
                <a:schemeClr val="tx1"/>
              </a:solidFill>
            </a:endParaRPr>
          </a:p>
          <a:p>
            <a:pPr algn="ctr"/>
            <a:r>
              <a:rPr kumimoji="1" lang="ja-JP" altLang="en-US" sz="2400" dirty="0">
                <a:solidFill>
                  <a:schemeClr val="tx1"/>
                </a:solidFill>
              </a:rPr>
              <a:t>所得は売上の３割と言われているので、</a:t>
            </a:r>
            <a:endParaRPr kumimoji="1" lang="en-US" altLang="ja-JP" sz="2400" dirty="0">
              <a:solidFill>
                <a:schemeClr val="tx1"/>
              </a:solidFill>
            </a:endParaRPr>
          </a:p>
          <a:p>
            <a:pPr algn="ctr"/>
            <a:r>
              <a:rPr lang="ja-JP" altLang="en-US" sz="2400" b="1" dirty="0">
                <a:solidFill>
                  <a:schemeClr val="tx1"/>
                </a:solidFill>
              </a:rPr>
              <a:t>所得</a:t>
            </a:r>
            <a:r>
              <a:rPr lang="ja-JP" altLang="en-US" sz="2400" dirty="0">
                <a:solidFill>
                  <a:schemeClr val="tx1"/>
                </a:solidFill>
              </a:rPr>
              <a:t>　</a:t>
            </a:r>
            <a:r>
              <a:rPr lang="ja-JP" altLang="en-US" sz="2400" b="1" dirty="0">
                <a:solidFill>
                  <a:schemeClr val="tx1"/>
                </a:solidFill>
              </a:rPr>
              <a:t>約１８５万円</a:t>
            </a:r>
            <a:endParaRPr kumimoji="1" lang="en-US" altLang="ja-JP" sz="2400" b="1" dirty="0">
              <a:solidFill>
                <a:schemeClr val="tx1"/>
              </a:solidFill>
            </a:endParaRPr>
          </a:p>
        </p:txBody>
      </p:sp>
      <p:sp>
        <p:nvSpPr>
          <p:cNvPr id="3" name="テキスト ボックス 2">
            <a:extLst>
              <a:ext uri="{FF2B5EF4-FFF2-40B4-BE49-F238E27FC236}">
                <a16:creationId xmlns:a16="http://schemas.microsoft.com/office/drawing/2014/main" id="{506CC608-AE80-4B3D-A5D8-10DD706C280D}"/>
              </a:ext>
            </a:extLst>
          </p:cNvPr>
          <p:cNvSpPr txBox="1"/>
          <p:nvPr/>
        </p:nvSpPr>
        <p:spPr>
          <a:xfrm>
            <a:off x="450574" y="357809"/>
            <a:ext cx="1620957" cy="523220"/>
          </a:xfrm>
          <a:prstGeom prst="rect">
            <a:avLst/>
          </a:prstGeom>
          <a:noFill/>
        </p:spPr>
        <p:txBody>
          <a:bodyPr wrap="none" rtlCol="0">
            <a:spAutoFit/>
          </a:bodyPr>
          <a:lstStyle/>
          <a:p>
            <a:r>
              <a:rPr kumimoji="1" lang="ja-JP" altLang="en-US" sz="2800" b="1" dirty="0"/>
              <a:t>＜所得＞</a:t>
            </a:r>
          </a:p>
        </p:txBody>
      </p:sp>
      <p:sp>
        <p:nvSpPr>
          <p:cNvPr id="5" name="星: 24 pt 4">
            <a:extLst>
              <a:ext uri="{FF2B5EF4-FFF2-40B4-BE49-F238E27FC236}">
                <a16:creationId xmlns:a16="http://schemas.microsoft.com/office/drawing/2014/main" id="{0D158F05-B42B-4F69-BA30-6A9889BD1F88}"/>
              </a:ext>
            </a:extLst>
          </p:cNvPr>
          <p:cNvSpPr/>
          <p:nvPr/>
        </p:nvSpPr>
        <p:spPr>
          <a:xfrm>
            <a:off x="669234" y="4638261"/>
            <a:ext cx="4412974" cy="1464365"/>
          </a:xfrm>
          <a:prstGeom prst="star24">
            <a:avLst/>
          </a:prstGeom>
        </p:spPr>
        <p:style>
          <a:lnRef idx="1">
            <a:schemeClr val="accent2"/>
          </a:lnRef>
          <a:fillRef idx="2">
            <a:schemeClr val="accent2"/>
          </a:fillRef>
          <a:effectRef idx="1">
            <a:schemeClr val="accent2"/>
          </a:effectRef>
          <a:fontRef idx="minor">
            <a:schemeClr val="dk1"/>
          </a:fontRef>
        </p:style>
        <p:txBody>
          <a:bodyPr rtlCol="0" anchor="ctr"/>
          <a:lstStyle/>
          <a:p>
            <a:pPr algn="ctr"/>
            <a:r>
              <a:rPr lang="ja-JP" altLang="en-US" sz="2800" b="1" dirty="0"/>
              <a:t>すく</a:t>
            </a:r>
            <a:r>
              <a:rPr kumimoji="1" lang="ja-JP" altLang="en-US" sz="2800" b="1" dirty="0"/>
              <a:t>なっ！！</a:t>
            </a:r>
          </a:p>
        </p:txBody>
      </p:sp>
      <p:sp>
        <p:nvSpPr>
          <p:cNvPr id="6" name="矢印: 右 5">
            <a:extLst>
              <a:ext uri="{FF2B5EF4-FFF2-40B4-BE49-F238E27FC236}">
                <a16:creationId xmlns:a16="http://schemas.microsoft.com/office/drawing/2014/main" id="{10F32B71-02B7-45B1-8802-07268B401694}"/>
              </a:ext>
            </a:extLst>
          </p:cNvPr>
          <p:cNvSpPr/>
          <p:nvPr/>
        </p:nvSpPr>
        <p:spPr>
          <a:xfrm>
            <a:off x="5360504" y="2855841"/>
            <a:ext cx="1470992" cy="1417983"/>
          </a:xfrm>
          <a:prstGeom prst="rightArrow">
            <a:avLst>
              <a:gd name="adj1" fmla="val 50000"/>
              <a:gd name="adj2" fmla="val 30374"/>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b="1" dirty="0">
                <a:solidFill>
                  <a:schemeClr val="tx1"/>
                </a:solidFill>
              </a:rPr>
              <a:t>なので</a:t>
            </a:r>
          </a:p>
        </p:txBody>
      </p:sp>
      <p:sp>
        <p:nvSpPr>
          <p:cNvPr id="7" name="吹き出し: 四角形 6">
            <a:extLst>
              <a:ext uri="{FF2B5EF4-FFF2-40B4-BE49-F238E27FC236}">
                <a16:creationId xmlns:a16="http://schemas.microsoft.com/office/drawing/2014/main" id="{5F5AB34A-EB08-4ED7-AC7D-4AAE946A1B5C}"/>
              </a:ext>
            </a:extLst>
          </p:cNvPr>
          <p:cNvSpPr/>
          <p:nvPr/>
        </p:nvSpPr>
        <p:spPr>
          <a:xfrm>
            <a:off x="4770781" y="464904"/>
            <a:ext cx="4956313" cy="1205948"/>
          </a:xfrm>
          <a:prstGeom prst="wedgeRectCallout">
            <a:avLst>
              <a:gd name="adj1" fmla="val -48594"/>
              <a:gd name="adj2" fmla="val 75687"/>
            </a:avLst>
          </a:prstGeom>
        </p:spPr>
        <p:style>
          <a:lnRef idx="2">
            <a:schemeClr val="dk1"/>
          </a:lnRef>
          <a:fillRef idx="1">
            <a:schemeClr val="lt1"/>
          </a:fillRef>
          <a:effectRef idx="0">
            <a:schemeClr val="dk1"/>
          </a:effectRef>
          <a:fontRef idx="minor">
            <a:schemeClr val="dk1"/>
          </a:fontRef>
        </p:style>
        <p:txBody>
          <a:bodyPr rtlCol="0" anchor="ctr"/>
          <a:lstStyle/>
          <a:p>
            <a:r>
              <a:rPr kumimoji="1" lang="en-US" altLang="ja-JP" sz="2400" dirty="0"/>
              <a:t>※</a:t>
            </a:r>
            <a:r>
              <a:rPr kumimoji="1" lang="ja-JP" altLang="en-US" sz="2400" dirty="0"/>
              <a:t>専従者給与含まずの１８５万円</a:t>
            </a:r>
            <a:endParaRPr kumimoji="1" lang="en-US" altLang="ja-JP" sz="2400" dirty="0"/>
          </a:p>
          <a:p>
            <a:r>
              <a:rPr lang="en-US" altLang="ja-JP" sz="2400" dirty="0"/>
              <a:t>※</a:t>
            </a:r>
            <a:r>
              <a:rPr lang="ja-JP" altLang="en-US" sz="2400" dirty="0"/>
              <a:t>最低限の機械で試算</a:t>
            </a:r>
            <a:endParaRPr lang="en-US" altLang="ja-JP" sz="2400" dirty="0"/>
          </a:p>
          <a:p>
            <a:r>
              <a:rPr kumimoji="1" lang="en-US" altLang="ja-JP" sz="2400" dirty="0"/>
              <a:t>※</a:t>
            </a:r>
            <a:r>
              <a:rPr kumimoji="1" lang="ja-JP" altLang="en-US" sz="2400" dirty="0"/>
              <a:t>就農数年以内の能力で試算</a:t>
            </a:r>
          </a:p>
        </p:txBody>
      </p:sp>
      <p:sp>
        <p:nvSpPr>
          <p:cNvPr id="8" name="正方形/長方形 7">
            <a:extLst>
              <a:ext uri="{FF2B5EF4-FFF2-40B4-BE49-F238E27FC236}">
                <a16:creationId xmlns:a16="http://schemas.microsoft.com/office/drawing/2014/main" id="{391AE5EC-F05E-4DEF-B2D2-C4B6B38B589B}"/>
              </a:ext>
            </a:extLst>
          </p:cNvPr>
          <p:cNvSpPr/>
          <p:nvPr/>
        </p:nvSpPr>
        <p:spPr>
          <a:xfrm>
            <a:off x="7023652" y="1849215"/>
            <a:ext cx="4731026" cy="14179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無茶</a:t>
            </a:r>
            <a:r>
              <a:rPr kumimoji="1" lang="ja-JP" altLang="en-US" sz="2800" dirty="0">
                <a:solidFill>
                  <a:schemeClr val="tx1"/>
                </a:solidFill>
              </a:rPr>
              <a:t>な計画を立てて</a:t>
            </a:r>
            <a:endParaRPr kumimoji="1" lang="en-US" altLang="ja-JP" sz="2800" dirty="0">
              <a:solidFill>
                <a:schemeClr val="tx1"/>
              </a:solidFill>
            </a:endParaRPr>
          </a:p>
          <a:p>
            <a:pPr algn="ctr"/>
            <a:r>
              <a:rPr lang="ja-JP" altLang="en-US" sz="2800" dirty="0">
                <a:solidFill>
                  <a:schemeClr val="tx1"/>
                </a:solidFill>
              </a:rPr>
              <a:t>とにかく</a:t>
            </a:r>
            <a:r>
              <a:rPr lang="ja-JP" altLang="en-US" sz="2800" b="1" dirty="0">
                <a:solidFill>
                  <a:schemeClr val="tx1"/>
                </a:solidFill>
              </a:rPr>
              <a:t>がんばる！</a:t>
            </a:r>
            <a:endParaRPr kumimoji="1" lang="ja-JP" altLang="en-US" sz="2800" b="1" dirty="0">
              <a:solidFill>
                <a:schemeClr val="tx1"/>
              </a:solidFill>
            </a:endParaRPr>
          </a:p>
        </p:txBody>
      </p:sp>
      <p:sp>
        <p:nvSpPr>
          <p:cNvPr id="9" name="正方形/長方形 8">
            <a:extLst>
              <a:ext uri="{FF2B5EF4-FFF2-40B4-BE49-F238E27FC236}">
                <a16:creationId xmlns:a16="http://schemas.microsoft.com/office/drawing/2014/main" id="{50570923-84C8-49EF-8A7C-60F28C96E913}"/>
              </a:ext>
            </a:extLst>
          </p:cNvPr>
          <p:cNvSpPr/>
          <p:nvPr/>
        </p:nvSpPr>
        <p:spPr>
          <a:xfrm>
            <a:off x="7109794" y="3816623"/>
            <a:ext cx="4731026" cy="1417983"/>
          </a:xfrm>
          <a:prstGeom prst="rect">
            <a:avLst/>
          </a:prstGeom>
          <a:solidFill>
            <a:schemeClr val="accent4">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2800" dirty="0">
                <a:solidFill>
                  <a:schemeClr val="tx1"/>
                </a:solidFill>
              </a:rPr>
              <a:t>失敗のリスクを恐れず</a:t>
            </a:r>
            <a:endParaRPr lang="en-US" altLang="ja-JP" sz="2800" dirty="0">
              <a:solidFill>
                <a:schemeClr val="tx1"/>
              </a:solidFill>
            </a:endParaRPr>
          </a:p>
          <a:p>
            <a:pPr algn="ctr"/>
            <a:r>
              <a:rPr lang="ja-JP" altLang="en-US" sz="2800" b="1" dirty="0">
                <a:solidFill>
                  <a:schemeClr val="tx1"/>
                </a:solidFill>
              </a:rPr>
              <a:t>規模拡大＆機械導入</a:t>
            </a:r>
            <a:r>
              <a:rPr lang="ja-JP" altLang="en-US" sz="2800" dirty="0">
                <a:solidFill>
                  <a:schemeClr val="tx1"/>
                </a:solidFill>
              </a:rPr>
              <a:t>する</a:t>
            </a:r>
            <a:endParaRPr kumimoji="1" lang="ja-JP" altLang="en-US" sz="2800" b="1" dirty="0">
              <a:solidFill>
                <a:schemeClr val="tx1"/>
              </a:solidFill>
            </a:endParaRPr>
          </a:p>
        </p:txBody>
      </p:sp>
      <p:sp>
        <p:nvSpPr>
          <p:cNvPr id="10" name="テキスト ボックス 9">
            <a:extLst>
              <a:ext uri="{FF2B5EF4-FFF2-40B4-BE49-F238E27FC236}">
                <a16:creationId xmlns:a16="http://schemas.microsoft.com/office/drawing/2014/main" id="{FB105310-878F-4DD7-944F-B215B18A4173}"/>
              </a:ext>
            </a:extLst>
          </p:cNvPr>
          <p:cNvSpPr txBox="1"/>
          <p:nvPr/>
        </p:nvSpPr>
        <p:spPr>
          <a:xfrm>
            <a:off x="7109794" y="3334001"/>
            <a:ext cx="2031325" cy="461665"/>
          </a:xfrm>
          <a:prstGeom prst="rect">
            <a:avLst/>
          </a:prstGeom>
          <a:noFill/>
        </p:spPr>
        <p:txBody>
          <a:bodyPr wrap="none" rtlCol="0">
            <a:spAutoFit/>
          </a:bodyPr>
          <a:lstStyle/>
          <a:p>
            <a:r>
              <a:rPr kumimoji="1" lang="ja-JP" altLang="en-US" sz="2400" dirty="0"/>
              <a:t>どちらか選ぶ</a:t>
            </a:r>
          </a:p>
        </p:txBody>
      </p:sp>
      <p:sp>
        <p:nvSpPr>
          <p:cNvPr id="11" name="テキスト ボックス 10">
            <a:extLst>
              <a:ext uri="{FF2B5EF4-FFF2-40B4-BE49-F238E27FC236}">
                <a16:creationId xmlns:a16="http://schemas.microsoft.com/office/drawing/2014/main" id="{E61DC4A2-CE14-4D5B-AFEA-078FB5609D19}"/>
              </a:ext>
            </a:extLst>
          </p:cNvPr>
          <p:cNvSpPr txBox="1"/>
          <p:nvPr/>
        </p:nvSpPr>
        <p:spPr>
          <a:xfrm>
            <a:off x="1090617" y="1038903"/>
            <a:ext cx="3570208" cy="461665"/>
          </a:xfrm>
          <a:prstGeom prst="rect">
            <a:avLst/>
          </a:prstGeom>
          <a:noFill/>
        </p:spPr>
        <p:txBody>
          <a:bodyPr wrap="none" rtlCol="0">
            <a:spAutoFit/>
          </a:bodyPr>
          <a:lstStyle/>
          <a:p>
            <a:r>
              <a:rPr kumimoji="1" lang="ja-JP" altLang="en-US" sz="2400" b="1" dirty="0"/>
              <a:t>夫婦二人で普通にやると</a:t>
            </a:r>
          </a:p>
        </p:txBody>
      </p:sp>
      <p:sp>
        <p:nvSpPr>
          <p:cNvPr id="12" name="テキスト ボックス 11">
            <a:extLst>
              <a:ext uri="{FF2B5EF4-FFF2-40B4-BE49-F238E27FC236}">
                <a16:creationId xmlns:a16="http://schemas.microsoft.com/office/drawing/2014/main" id="{4411C189-32B3-403D-9169-F6F415CE5AA2}"/>
              </a:ext>
            </a:extLst>
          </p:cNvPr>
          <p:cNvSpPr txBox="1"/>
          <p:nvPr/>
        </p:nvSpPr>
        <p:spPr>
          <a:xfrm>
            <a:off x="450574" y="6022028"/>
            <a:ext cx="11390246" cy="523220"/>
          </a:xfrm>
          <a:prstGeom prst="rect">
            <a:avLst/>
          </a:prstGeom>
          <a:noFill/>
        </p:spPr>
        <p:txBody>
          <a:bodyPr wrap="square" rtlCol="0">
            <a:spAutoFit/>
          </a:bodyPr>
          <a:lstStyle/>
          <a:p>
            <a:r>
              <a:rPr lang="en-US" altLang="ja-JP" sz="2800" dirty="0">
                <a:solidFill>
                  <a:srgbClr val="002060"/>
                </a:solidFill>
                <a:latin typeface="HGS創英角ｺﾞｼｯｸUB" panose="020B0A00000000000000" pitchFamily="50" charset="-128"/>
                <a:ea typeface="HGS創英角ｺﾞｼｯｸUB" panose="020B0A00000000000000" pitchFamily="50" charset="-128"/>
              </a:rPr>
              <a:t>POINT </a:t>
            </a:r>
            <a:r>
              <a:rPr lang="ja-JP" altLang="en-US" sz="2800" dirty="0">
                <a:solidFill>
                  <a:srgbClr val="002060"/>
                </a:solidFill>
                <a:latin typeface="HGS創英角ｺﾞｼｯｸUB" panose="020B0A00000000000000" pitchFamily="50" charset="-128"/>
                <a:ea typeface="HGS創英角ｺﾞｼｯｸUB" panose="020B0A00000000000000" pitchFamily="50" charset="-128"/>
              </a:rPr>
              <a:t>計画を立てやすい安定作物だけど、不安定にしないと稼げない</a:t>
            </a:r>
            <a:endParaRPr lang="en-US" altLang="ja-JP" sz="2800" dirty="0">
              <a:solidFill>
                <a:srgbClr val="002060"/>
              </a:solidFill>
              <a:latin typeface="HGS創英角ｺﾞｼｯｸUB" panose="020B0A00000000000000" pitchFamily="50" charset="-128"/>
              <a:ea typeface="HGS創英角ｺﾞｼｯｸUB" panose="020B0A00000000000000" pitchFamily="50" charset="-128"/>
            </a:endParaRPr>
          </a:p>
        </p:txBody>
      </p:sp>
    </p:spTree>
    <p:extLst>
      <p:ext uri="{BB962C8B-B14F-4D97-AF65-F5344CB8AC3E}">
        <p14:creationId xmlns:p14="http://schemas.microsoft.com/office/powerpoint/2010/main" val="3616364804"/>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38506</TotalTime>
  <Words>2066</Words>
  <Application>Microsoft Office PowerPoint</Application>
  <PresentationFormat>ワイド画面</PresentationFormat>
  <Paragraphs>240</Paragraphs>
  <Slides>22</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22</vt:i4>
      </vt:variant>
    </vt:vector>
  </HeadingPairs>
  <TitlesOfParts>
    <vt:vector size="29" baseType="lpstr">
      <vt:lpstr>HGS創英角ｺﾞｼｯｸUB</vt:lpstr>
      <vt:lpstr>ＭＳ ゴシック</vt:lpstr>
      <vt:lpstr>游ゴシック</vt:lpstr>
      <vt:lpstr>游ゴシック Light</vt:lpstr>
      <vt:lpstr>Arial</vt:lpstr>
      <vt:lpstr>Arial Black</vt: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松谷努</dc:creator>
  <cp:lastModifiedBy> </cp:lastModifiedBy>
  <cp:revision>147</cp:revision>
  <dcterms:created xsi:type="dcterms:W3CDTF">2021-03-17T14:15:07Z</dcterms:created>
  <dcterms:modified xsi:type="dcterms:W3CDTF">2021-04-21T10:37:09Z</dcterms:modified>
</cp:coreProperties>
</file>